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9" r:id="rId2"/>
    <p:sldId id="266" r:id="rId3"/>
    <p:sldId id="273" r:id="rId4"/>
    <p:sldId id="293" r:id="rId5"/>
    <p:sldId id="272" r:id="rId6"/>
    <p:sldId id="292" r:id="rId7"/>
    <p:sldId id="291" r:id="rId8"/>
    <p:sldId id="271" r:id="rId9"/>
    <p:sldId id="276" r:id="rId10"/>
    <p:sldId id="278" r:id="rId11"/>
    <p:sldId id="275" r:id="rId12"/>
    <p:sldId id="281" r:id="rId13"/>
    <p:sldId id="279" r:id="rId14"/>
    <p:sldId id="277" r:id="rId15"/>
    <p:sldId id="282" r:id="rId16"/>
    <p:sldId id="283" r:id="rId17"/>
    <p:sldId id="280" r:id="rId18"/>
    <p:sldId id="286" r:id="rId19"/>
    <p:sldId id="257" r:id="rId20"/>
    <p:sldId id="294" r:id="rId21"/>
    <p:sldId id="264" r:id="rId22"/>
    <p:sldId id="263" r:id="rId23"/>
    <p:sldId id="262" r:id="rId24"/>
    <p:sldId id="269" r:id="rId25"/>
    <p:sldId id="285" r:id="rId26"/>
    <p:sldId id="268" r:id="rId27"/>
    <p:sldId id="267" r:id="rId28"/>
    <p:sldId id="287" r:id="rId29"/>
    <p:sldId id="290" r:id="rId30"/>
    <p:sldId id="265" r:id="rId31"/>
    <p:sldId id="295"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snapToGrid="0">
      <p:cViewPr varScale="1">
        <p:scale>
          <a:sx n="59" d="100"/>
          <a:sy n="59" d="100"/>
        </p:scale>
        <p:origin x="9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C062-5744-4225-9000-C906FC925E82}"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298C2-80BA-4B7E-B1A3-BDCD72D7FF7A}" type="slidenum">
              <a:rPr lang="en-US" smtClean="0"/>
              <a:t>‹#›</a:t>
            </a:fld>
            <a:endParaRPr lang="en-US" dirty="0"/>
          </a:p>
        </p:txBody>
      </p:sp>
    </p:spTree>
    <p:extLst>
      <p:ext uri="{BB962C8B-B14F-4D97-AF65-F5344CB8AC3E}">
        <p14:creationId xmlns:p14="http://schemas.microsoft.com/office/powerpoint/2010/main" val="64512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77C2-2A1D-360A-FDDF-5B7A69ECA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A2331-31D6-AEF1-F586-AC4D866D1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6716F-54AD-3A99-3053-B37140424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D018E0-7ECF-36A4-7509-B8F4D1F47263}"/>
              </a:ext>
            </a:extLst>
          </p:cNvPr>
          <p:cNvSpPr>
            <a:spLocks noGrp="1"/>
          </p:cNvSpPr>
          <p:nvPr>
            <p:ph type="sldNum" sz="quarter" idx="10"/>
          </p:nvPr>
        </p:nvSpPr>
        <p:spPr/>
        <p:txBody>
          <a:bodyPr/>
          <a:lstStyle/>
          <a:p>
            <a:fld id="{37ED18EE-FC68-4CDE-81DE-6B8775DAB1F1}" type="slidenum">
              <a:rPr lang="en-US" altLang="en-US" smtClean="0"/>
              <a:pPr/>
              <a:t>1</a:t>
            </a:fld>
            <a:endParaRPr lang="en-US" altLang="en-US" dirty="0"/>
          </a:p>
        </p:txBody>
      </p:sp>
    </p:spTree>
    <p:extLst>
      <p:ext uri="{BB962C8B-B14F-4D97-AF65-F5344CB8AC3E}">
        <p14:creationId xmlns:p14="http://schemas.microsoft.com/office/powerpoint/2010/main" val="123352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2F9D8-1056-C7EE-759C-3535BC6CA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647BA-B301-DE21-3D25-A91EA855D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7A780-58B7-1D11-B330-562F844606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EBE6CF-2E27-7099-2EA9-697EB001E5F4}"/>
              </a:ext>
            </a:extLst>
          </p:cNvPr>
          <p:cNvSpPr>
            <a:spLocks noGrp="1"/>
          </p:cNvSpPr>
          <p:nvPr>
            <p:ph type="sldNum" sz="quarter" idx="10"/>
          </p:nvPr>
        </p:nvSpPr>
        <p:spPr/>
        <p:txBody>
          <a:bodyPr/>
          <a:lstStyle/>
          <a:p>
            <a:fld id="{37ED18EE-FC68-4CDE-81DE-6B8775DAB1F1}" type="slidenum">
              <a:rPr lang="en-US" altLang="en-US" smtClean="0"/>
              <a:pPr/>
              <a:t>10</a:t>
            </a:fld>
            <a:endParaRPr lang="en-US" altLang="en-US" dirty="0"/>
          </a:p>
        </p:txBody>
      </p:sp>
    </p:spTree>
    <p:extLst>
      <p:ext uri="{BB962C8B-B14F-4D97-AF65-F5344CB8AC3E}">
        <p14:creationId xmlns:p14="http://schemas.microsoft.com/office/powerpoint/2010/main" val="195820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3AFF-4D56-1EFA-0EFC-A06C85995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B9A5C-A7A9-FE31-11EC-EB666FA04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6886E-81ED-7D33-9585-A85056D44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FFB391-D4DF-F1B0-27F9-030DF7930D38}"/>
              </a:ext>
            </a:extLst>
          </p:cNvPr>
          <p:cNvSpPr>
            <a:spLocks noGrp="1"/>
          </p:cNvSpPr>
          <p:nvPr>
            <p:ph type="sldNum" sz="quarter" idx="10"/>
          </p:nvPr>
        </p:nvSpPr>
        <p:spPr/>
        <p:txBody>
          <a:bodyPr/>
          <a:lstStyle/>
          <a:p>
            <a:fld id="{37ED18EE-FC68-4CDE-81DE-6B8775DAB1F1}" type="slidenum">
              <a:rPr lang="en-US" altLang="en-US" smtClean="0"/>
              <a:pPr/>
              <a:t>11</a:t>
            </a:fld>
            <a:endParaRPr lang="en-US" altLang="en-US" dirty="0"/>
          </a:p>
        </p:txBody>
      </p:sp>
    </p:spTree>
    <p:extLst>
      <p:ext uri="{BB962C8B-B14F-4D97-AF65-F5344CB8AC3E}">
        <p14:creationId xmlns:p14="http://schemas.microsoft.com/office/powerpoint/2010/main" val="411084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E730A-34F5-94BA-100D-C5D23D3E9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9DDA1-EE56-D762-474F-66BE59AD2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4B557-703A-6F13-0BC8-7708D004D8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18EB7-B702-07E9-E2AF-B9EFD13EA024}"/>
              </a:ext>
            </a:extLst>
          </p:cNvPr>
          <p:cNvSpPr>
            <a:spLocks noGrp="1"/>
          </p:cNvSpPr>
          <p:nvPr>
            <p:ph type="sldNum" sz="quarter" idx="10"/>
          </p:nvPr>
        </p:nvSpPr>
        <p:spPr/>
        <p:txBody>
          <a:bodyPr/>
          <a:lstStyle/>
          <a:p>
            <a:fld id="{37ED18EE-FC68-4CDE-81DE-6B8775DAB1F1}" type="slidenum">
              <a:rPr lang="en-US" altLang="en-US" smtClean="0"/>
              <a:pPr/>
              <a:t>12</a:t>
            </a:fld>
            <a:endParaRPr lang="en-US" altLang="en-US" dirty="0"/>
          </a:p>
        </p:txBody>
      </p:sp>
    </p:spTree>
    <p:extLst>
      <p:ext uri="{BB962C8B-B14F-4D97-AF65-F5344CB8AC3E}">
        <p14:creationId xmlns:p14="http://schemas.microsoft.com/office/powerpoint/2010/main" val="398753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237B6-D9CA-96F3-66CE-6ECCF3EC9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D41D0-E611-7144-118B-B8187F3AD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3C607-3BBC-6E2D-FD53-892B237F91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E96CED-DF6F-E524-02A7-FCBC0E566426}"/>
              </a:ext>
            </a:extLst>
          </p:cNvPr>
          <p:cNvSpPr>
            <a:spLocks noGrp="1"/>
          </p:cNvSpPr>
          <p:nvPr>
            <p:ph type="sldNum" sz="quarter" idx="10"/>
          </p:nvPr>
        </p:nvSpPr>
        <p:spPr/>
        <p:txBody>
          <a:bodyPr/>
          <a:lstStyle/>
          <a:p>
            <a:fld id="{37ED18EE-FC68-4CDE-81DE-6B8775DAB1F1}" type="slidenum">
              <a:rPr lang="en-US" altLang="en-US" smtClean="0"/>
              <a:pPr/>
              <a:t>13</a:t>
            </a:fld>
            <a:endParaRPr lang="en-US" altLang="en-US" dirty="0"/>
          </a:p>
        </p:txBody>
      </p:sp>
    </p:spTree>
    <p:extLst>
      <p:ext uri="{BB962C8B-B14F-4D97-AF65-F5344CB8AC3E}">
        <p14:creationId xmlns:p14="http://schemas.microsoft.com/office/powerpoint/2010/main" val="1601610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D089-5E64-E410-4E86-2ADBAB7BC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D605F-E34E-C87D-F4B0-CE3F6CBF3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78FEA-E0DB-0BF4-CA3F-B481978FC9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9848DC-04A7-0221-125B-D426CE7DB39A}"/>
              </a:ext>
            </a:extLst>
          </p:cNvPr>
          <p:cNvSpPr>
            <a:spLocks noGrp="1"/>
          </p:cNvSpPr>
          <p:nvPr>
            <p:ph type="sldNum" sz="quarter" idx="10"/>
          </p:nvPr>
        </p:nvSpPr>
        <p:spPr/>
        <p:txBody>
          <a:bodyPr/>
          <a:lstStyle/>
          <a:p>
            <a:fld id="{37ED18EE-FC68-4CDE-81DE-6B8775DAB1F1}" type="slidenum">
              <a:rPr lang="en-US" altLang="en-US" smtClean="0"/>
              <a:pPr/>
              <a:t>14</a:t>
            </a:fld>
            <a:endParaRPr lang="en-US" altLang="en-US" dirty="0"/>
          </a:p>
        </p:txBody>
      </p:sp>
    </p:spTree>
    <p:extLst>
      <p:ext uri="{BB962C8B-B14F-4D97-AF65-F5344CB8AC3E}">
        <p14:creationId xmlns:p14="http://schemas.microsoft.com/office/powerpoint/2010/main" val="348691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57632-AD45-3C30-9C09-B7A4537F9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E91B8-BB30-50B5-A3A4-97F49469B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78237-1047-7DBB-F5C3-7B6C87F3F7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68F0C-C01C-A991-F875-6113ECD332D2}"/>
              </a:ext>
            </a:extLst>
          </p:cNvPr>
          <p:cNvSpPr>
            <a:spLocks noGrp="1"/>
          </p:cNvSpPr>
          <p:nvPr>
            <p:ph type="sldNum" sz="quarter" idx="10"/>
          </p:nvPr>
        </p:nvSpPr>
        <p:spPr/>
        <p:txBody>
          <a:bodyPr/>
          <a:lstStyle/>
          <a:p>
            <a:fld id="{37ED18EE-FC68-4CDE-81DE-6B8775DAB1F1}" type="slidenum">
              <a:rPr lang="en-US" altLang="en-US" smtClean="0"/>
              <a:pPr/>
              <a:t>15</a:t>
            </a:fld>
            <a:endParaRPr lang="en-US" altLang="en-US" dirty="0"/>
          </a:p>
        </p:txBody>
      </p:sp>
    </p:spTree>
    <p:extLst>
      <p:ext uri="{BB962C8B-B14F-4D97-AF65-F5344CB8AC3E}">
        <p14:creationId xmlns:p14="http://schemas.microsoft.com/office/powerpoint/2010/main" val="93617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66D91-E73E-4E49-7E3A-3DA655C89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D642D-FF10-5FD2-736A-DF67723EA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E1AF6-8C0A-7BDC-165A-420A460EE2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C5B886-C066-74DD-6F6D-FD8E79561C54}"/>
              </a:ext>
            </a:extLst>
          </p:cNvPr>
          <p:cNvSpPr>
            <a:spLocks noGrp="1"/>
          </p:cNvSpPr>
          <p:nvPr>
            <p:ph type="sldNum" sz="quarter" idx="10"/>
          </p:nvPr>
        </p:nvSpPr>
        <p:spPr/>
        <p:txBody>
          <a:bodyPr/>
          <a:lstStyle/>
          <a:p>
            <a:fld id="{37ED18EE-FC68-4CDE-81DE-6B8775DAB1F1}" type="slidenum">
              <a:rPr lang="en-US" altLang="en-US" smtClean="0"/>
              <a:pPr/>
              <a:t>16</a:t>
            </a:fld>
            <a:endParaRPr lang="en-US" altLang="en-US" dirty="0"/>
          </a:p>
        </p:txBody>
      </p:sp>
    </p:spTree>
    <p:extLst>
      <p:ext uri="{BB962C8B-B14F-4D97-AF65-F5344CB8AC3E}">
        <p14:creationId xmlns:p14="http://schemas.microsoft.com/office/powerpoint/2010/main" val="2275915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948B6-6D5C-5D68-00F1-CB8D56B85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56B97-9033-0160-C91A-37FD3B247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BDE6E-CB8F-D6F6-5B0A-570535355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29682-A7B9-9323-9B0C-E0ED2F384601}"/>
              </a:ext>
            </a:extLst>
          </p:cNvPr>
          <p:cNvSpPr>
            <a:spLocks noGrp="1"/>
          </p:cNvSpPr>
          <p:nvPr>
            <p:ph type="sldNum" sz="quarter" idx="10"/>
          </p:nvPr>
        </p:nvSpPr>
        <p:spPr/>
        <p:txBody>
          <a:bodyPr/>
          <a:lstStyle/>
          <a:p>
            <a:fld id="{37ED18EE-FC68-4CDE-81DE-6B8775DAB1F1}" type="slidenum">
              <a:rPr lang="en-US" altLang="en-US" smtClean="0"/>
              <a:pPr/>
              <a:t>17</a:t>
            </a:fld>
            <a:endParaRPr lang="en-US" altLang="en-US" dirty="0"/>
          </a:p>
        </p:txBody>
      </p:sp>
    </p:spTree>
    <p:extLst>
      <p:ext uri="{BB962C8B-B14F-4D97-AF65-F5344CB8AC3E}">
        <p14:creationId xmlns:p14="http://schemas.microsoft.com/office/powerpoint/2010/main" val="2772695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570F0-E1A6-F4FD-E3AF-D078F9C97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A640-3FB5-69D0-BFEB-380D99AE8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E84B0-57EE-2F5D-A1D5-81FDB173B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6032C-902F-9F44-D020-B7949E44245A}"/>
              </a:ext>
            </a:extLst>
          </p:cNvPr>
          <p:cNvSpPr>
            <a:spLocks noGrp="1"/>
          </p:cNvSpPr>
          <p:nvPr>
            <p:ph type="sldNum" sz="quarter" idx="10"/>
          </p:nvPr>
        </p:nvSpPr>
        <p:spPr/>
        <p:txBody>
          <a:bodyPr/>
          <a:lstStyle/>
          <a:p>
            <a:fld id="{37ED18EE-FC68-4CDE-81DE-6B8775DAB1F1}" type="slidenum">
              <a:rPr lang="en-US" altLang="en-US" smtClean="0"/>
              <a:pPr/>
              <a:t>18</a:t>
            </a:fld>
            <a:endParaRPr lang="en-US" altLang="en-US" dirty="0"/>
          </a:p>
        </p:txBody>
      </p:sp>
    </p:spTree>
    <p:extLst>
      <p:ext uri="{BB962C8B-B14F-4D97-AF65-F5344CB8AC3E}">
        <p14:creationId xmlns:p14="http://schemas.microsoft.com/office/powerpoint/2010/main" val="340707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D18EE-FC68-4CDE-81DE-6B8775DAB1F1}" type="slidenum">
              <a:rPr lang="en-US" altLang="en-US" smtClean="0"/>
              <a:pPr/>
              <a:t>19</a:t>
            </a:fld>
            <a:endParaRPr lang="en-US" altLang="en-US" dirty="0"/>
          </a:p>
        </p:txBody>
      </p:sp>
    </p:spTree>
    <p:extLst>
      <p:ext uri="{BB962C8B-B14F-4D97-AF65-F5344CB8AC3E}">
        <p14:creationId xmlns:p14="http://schemas.microsoft.com/office/powerpoint/2010/main" val="363510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A71A-1BBA-3557-72D3-45E06366B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44B99-6708-109A-9C4B-842583D0B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CE5CF-3152-C29B-267B-D93C56B05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97E3D3-C760-09ED-C595-0C6591155E81}"/>
              </a:ext>
            </a:extLst>
          </p:cNvPr>
          <p:cNvSpPr>
            <a:spLocks noGrp="1"/>
          </p:cNvSpPr>
          <p:nvPr>
            <p:ph type="sldNum" sz="quarter" idx="10"/>
          </p:nvPr>
        </p:nvSpPr>
        <p:spPr/>
        <p:txBody>
          <a:bodyPr/>
          <a:lstStyle/>
          <a:p>
            <a:fld id="{37ED18EE-FC68-4CDE-81DE-6B8775DAB1F1}" type="slidenum">
              <a:rPr lang="en-US" altLang="en-US" smtClean="0"/>
              <a:pPr/>
              <a:t>2</a:t>
            </a:fld>
            <a:endParaRPr lang="en-US" altLang="en-US" dirty="0"/>
          </a:p>
        </p:txBody>
      </p:sp>
    </p:spTree>
    <p:extLst>
      <p:ext uri="{BB962C8B-B14F-4D97-AF65-F5344CB8AC3E}">
        <p14:creationId xmlns:p14="http://schemas.microsoft.com/office/powerpoint/2010/main" val="117449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16CC-ADBE-34DA-E48C-D166BC37A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A7701-40F8-EA4A-3EE2-B53A6F1F0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C4098-FC25-757B-91ED-55C4DB5DB2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6E78F3-84D6-F6FD-4E56-3A6E0679DB41}"/>
              </a:ext>
            </a:extLst>
          </p:cNvPr>
          <p:cNvSpPr>
            <a:spLocks noGrp="1"/>
          </p:cNvSpPr>
          <p:nvPr>
            <p:ph type="sldNum" sz="quarter" idx="10"/>
          </p:nvPr>
        </p:nvSpPr>
        <p:spPr/>
        <p:txBody>
          <a:bodyPr/>
          <a:lstStyle/>
          <a:p>
            <a:fld id="{37ED18EE-FC68-4CDE-81DE-6B8775DAB1F1}" type="slidenum">
              <a:rPr lang="en-US" altLang="en-US" smtClean="0"/>
              <a:pPr/>
              <a:t>20</a:t>
            </a:fld>
            <a:endParaRPr lang="en-US" altLang="en-US" dirty="0"/>
          </a:p>
        </p:txBody>
      </p:sp>
    </p:spTree>
    <p:extLst>
      <p:ext uri="{BB962C8B-B14F-4D97-AF65-F5344CB8AC3E}">
        <p14:creationId xmlns:p14="http://schemas.microsoft.com/office/powerpoint/2010/main" val="429445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5CD7-F0F7-CEE3-E6BA-3F0F488B6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1625D-2836-4DE8-7108-DC8D67CFC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E745F-4CEF-071A-2DC9-CAE605AA2B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CC1996-839A-0EE3-9C3D-7CD36980499B}"/>
              </a:ext>
            </a:extLst>
          </p:cNvPr>
          <p:cNvSpPr>
            <a:spLocks noGrp="1"/>
          </p:cNvSpPr>
          <p:nvPr>
            <p:ph type="sldNum" sz="quarter" idx="10"/>
          </p:nvPr>
        </p:nvSpPr>
        <p:spPr/>
        <p:txBody>
          <a:bodyPr/>
          <a:lstStyle/>
          <a:p>
            <a:fld id="{37ED18EE-FC68-4CDE-81DE-6B8775DAB1F1}" type="slidenum">
              <a:rPr lang="en-US" altLang="en-US" smtClean="0"/>
              <a:pPr/>
              <a:t>21</a:t>
            </a:fld>
            <a:endParaRPr lang="en-US" altLang="en-US" dirty="0"/>
          </a:p>
        </p:txBody>
      </p:sp>
    </p:spTree>
    <p:extLst>
      <p:ext uri="{BB962C8B-B14F-4D97-AF65-F5344CB8AC3E}">
        <p14:creationId xmlns:p14="http://schemas.microsoft.com/office/powerpoint/2010/main" val="1735333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7AFD6-AC2B-D80F-4305-7488D9632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95B53-F890-087E-12D0-0FA70B2B9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E166F-4969-6AA5-039A-F7701845FB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F229CD-0AAD-91BE-540C-50FB70B22D8F}"/>
              </a:ext>
            </a:extLst>
          </p:cNvPr>
          <p:cNvSpPr>
            <a:spLocks noGrp="1"/>
          </p:cNvSpPr>
          <p:nvPr>
            <p:ph type="sldNum" sz="quarter" idx="10"/>
          </p:nvPr>
        </p:nvSpPr>
        <p:spPr/>
        <p:txBody>
          <a:bodyPr/>
          <a:lstStyle/>
          <a:p>
            <a:fld id="{37ED18EE-FC68-4CDE-81DE-6B8775DAB1F1}" type="slidenum">
              <a:rPr lang="en-US" altLang="en-US" smtClean="0"/>
              <a:pPr/>
              <a:t>22</a:t>
            </a:fld>
            <a:endParaRPr lang="en-US" altLang="en-US" dirty="0"/>
          </a:p>
        </p:txBody>
      </p:sp>
    </p:spTree>
    <p:extLst>
      <p:ext uri="{BB962C8B-B14F-4D97-AF65-F5344CB8AC3E}">
        <p14:creationId xmlns:p14="http://schemas.microsoft.com/office/powerpoint/2010/main" val="40961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F797-7A65-D27B-5F3E-C68CE10AC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D7325-931D-7C2A-2C3A-3E4FCF340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0CFEE-A5DC-D9E9-7168-D415C41B58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37F029-E11A-5CBE-872E-B2E465FB66C9}"/>
              </a:ext>
            </a:extLst>
          </p:cNvPr>
          <p:cNvSpPr>
            <a:spLocks noGrp="1"/>
          </p:cNvSpPr>
          <p:nvPr>
            <p:ph type="sldNum" sz="quarter" idx="10"/>
          </p:nvPr>
        </p:nvSpPr>
        <p:spPr/>
        <p:txBody>
          <a:bodyPr/>
          <a:lstStyle/>
          <a:p>
            <a:fld id="{37ED18EE-FC68-4CDE-81DE-6B8775DAB1F1}" type="slidenum">
              <a:rPr lang="en-US" altLang="en-US" smtClean="0"/>
              <a:pPr/>
              <a:t>23</a:t>
            </a:fld>
            <a:endParaRPr lang="en-US" altLang="en-US" dirty="0"/>
          </a:p>
        </p:txBody>
      </p:sp>
    </p:spTree>
    <p:extLst>
      <p:ext uri="{BB962C8B-B14F-4D97-AF65-F5344CB8AC3E}">
        <p14:creationId xmlns:p14="http://schemas.microsoft.com/office/powerpoint/2010/main" val="353964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2E744-B08A-F3F5-52A0-CBFD2C3B8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636E5-D3F7-29A2-4E76-9AE20D837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FF032-796E-03BB-3194-A18592D961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C5567A-2637-2D57-045F-C8F279F412C9}"/>
              </a:ext>
            </a:extLst>
          </p:cNvPr>
          <p:cNvSpPr>
            <a:spLocks noGrp="1"/>
          </p:cNvSpPr>
          <p:nvPr>
            <p:ph type="sldNum" sz="quarter" idx="10"/>
          </p:nvPr>
        </p:nvSpPr>
        <p:spPr/>
        <p:txBody>
          <a:bodyPr/>
          <a:lstStyle/>
          <a:p>
            <a:fld id="{37ED18EE-FC68-4CDE-81DE-6B8775DAB1F1}" type="slidenum">
              <a:rPr lang="en-US" altLang="en-US" smtClean="0"/>
              <a:pPr/>
              <a:t>24</a:t>
            </a:fld>
            <a:endParaRPr lang="en-US" altLang="en-US" dirty="0"/>
          </a:p>
        </p:txBody>
      </p:sp>
    </p:spTree>
    <p:extLst>
      <p:ext uri="{BB962C8B-B14F-4D97-AF65-F5344CB8AC3E}">
        <p14:creationId xmlns:p14="http://schemas.microsoft.com/office/powerpoint/2010/main" val="1901986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3A056-34EB-E03D-09C8-A6ABBCAE2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9D920-0F26-A10F-9A26-FFE9837F3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15300-17B5-342C-0620-58072049CE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7182A4-3EC1-D9BE-BE4A-EEACC0EB7B10}"/>
              </a:ext>
            </a:extLst>
          </p:cNvPr>
          <p:cNvSpPr>
            <a:spLocks noGrp="1"/>
          </p:cNvSpPr>
          <p:nvPr>
            <p:ph type="sldNum" sz="quarter" idx="10"/>
          </p:nvPr>
        </p:nvSpPr>
        <p:spPr/>
        <p:txBody>
          <a:bodyPr/>
          <a:lstStyle/>
          <a:p>
            <a:fld id="{37ED18EE-FC68-4CDE-81DE-6B8775DAB1F1}" type="slidenum">
              <a:rPr lang="en-US" altLang="en-US" smtClean="0"/>
              <a:pPr/>
              <a:t>25</a:t>
            </a:fld>
            <a:endParaRPr lang="en-US" altLang="en-US" dirty="0"/>
          </a:p>
        </p:txBody>
      </p:sp>
    </p:spTree>
    <p:extLst>
      <p:ext uri="{BB962C8B-B14F-4D97-AF65-F5344CB8AC3E}">
        <p14:creationId xmlns:p14="http://schemas.microsoft.com/office/powerpoint/2010/main" val="379850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2B16-41D7-E729-C1B8-7D3455432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C85BA-DDDA-7FB6-1CC2-BFE3EA683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66AF1-3EB5-05FE-940D-038D84F055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BAACED-D9E8-2163-8856-75CF1D5A5DB5}"/>
              </a:ext>
            </a:extLst>
          </p:cNvPr>
          <p:cNvSpPr>
            <a:spLocks noGrp="1"/>
          </p:cNvSpPr>
          <p:nvPr>
            <p:ph type="sldNum" sz="quarter" idx="10"/>
          </p:nvPr>
        </p:nvSpPr>
        <p:spPr/>
        <p:txBody>
          <a:bodyPr/>
          <a:lstStyle/>
          <a:p>
            <a:fld id="{37ED18EE-FC68-4CDE-81DE-6B8775DAB1F1}" type="slidenum">
              <a:rPr lang="en-US" altLang="en-US" smtClean="0"/>
              <a:pPr/>
              <a:t>26</a:t>
            </a:fld>
            <a:endParaRPr lang="en-US" altLang="en-US" dirty="0"/>
          </a:p>
        </p:txBody>
      </p:sp>
    </p:spTree>
    <p:extLst>
      <p:ext uri="{BB962C8B-B14F-4D97-AF65-F5344CB8AC3E}">
        <p14:creationId xmlns:p14="http://schemas.microsoft.com/office/powerpoint/2010/main" val="726237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2BE20-E7DC-5C04-5E66-27B4AEBF2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45299-AA66-4F2B-7731-8EB089C7E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5DEE0-0766-643F-D1EF-070E747427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7600D1-F2D4-5DA6-8CF4-46651BAE1819}"/>
              </a:ext>
            </a:extLst>
          </p:cNvPr>
          <p:cNvSpPr>
            <a:spLocks noGrp="1"/>
          </p:cNvSpPr>
          <p:nvPr>
            <p:ph type="sldNum" sz="quarter" idx="10"/>
          </p:nvPr>
        </p:nvSpPr>
        <p:spPr/>
        <p:txBody>
          <a:bodyPr/>
          <a:lstStyle/>
          <a:p>
            <a:fld id="{37ED18EE-FC68-4CDE-81DE-6B8775DAB1F1}" type="slidenum">
              <a:rPr lang="en-US" altLang="en-US" smtClean="0"/>
              <a:pPr/>
              <a:t>27</a:t>
            </a:fld>
            <a:endParaRPr lang="en-US" altLang="en-US" dirty="0"/>
          </a:p>
        </p:txBody>
      </p:sp>
    </p:spTree>
    <p:extLst>
      <p:ext uri="{BB962C8B-B14F-4D97-AF65-F5344CB8AC3E}">
        <p14:creationId xmlns:p14="http://schemas.microsoft.com/office/powerpoint/2010/main" val="4145113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B981E-77DC-B570-8383-4F3D53FDD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CDE90-10C8-17B2-1247-3DB2BEAAA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EDF18-A185-6510-64BE-CB153E9F95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883556-E341-0F4B-EA0A-B8F8A6B1C8A0}"/>
              </a:ext>
            </a:extLst>
          </p:cNvPr>
          <p:cNvSpPr>
            <a:spLocks noGrp="1"/>
          </p:cNvSpPr>
          <p:nvPr>
            <p:ph type="sldNum" sz="quarter" idx="10"/>
          </p:nvPr>
        </p:nvSpPr>
        <p:spPr/>
        <p:txBody>
          <a:bodyPr/>
          <a:lstStyle/>
          <a:p>
            <a:fld id="{37ED18EE-FC68-4CDE-81DE-6B8775DAB1F1}" type="slidenum">
              <a:rPr lang="en-US" altLang="en-US" smtClean="0"/>
              <a:pPr/>
              <a:t>28</a:t>
            </a:fld>
            <a:endParaRPr lang="en-US" altLang="en-US" dirty="0"/>
          </a:p>
        </p:txBody>
      </p:sp>
    </p:spTree>
    <p:extLst>
      <p:ext uri="{BB962C8B-B14F-4D97-AF65-F5344CB8AC3E}">
        <p14:creationId xmlns:p14="http://schemas.microsoft.com/office/powerpoint/2010/main" val="1264349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2D5B-575B-BB02-4420-127B45689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8875E-1681-64A9-2CDD-610534E27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AA465-8388-2FD3-5A55-8BFC9A7A8C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1841C0-4852-B260-243C-2A17288AB84E}"/>
              </a:ext>
            </a:extLst>
          </p:cNvPr>
          <p:cNvSpPr>
            <a:spLocks noGrp="1"/>
          </p:cNvSpPr>
          <p:nvPr>
            <p:ph type="sldNum" sz="quarter" idx="10"/>
          </p:nvPr>
        </p:nvSpPr>
        <p:spPr/>
        <p:txBody>
          <a:bodyPr/>
          <a:lstStyle/>
          <a:p>
            <a:fld id="{37ED18EE-FC68-4CDE-81DE-6B8775DAB1F1}" type="slidenum">
              <a:rPr lang="en-US" altLang="en-US" smtClean="0"/>
              <a:pPr/>
              <a:t>29</a:t>
            </a:fld>
            <a:endParaRPr lang="en-US" altLang="en-US" dirty="0"/>
          </a:p>
        </p:txBody>
      </p:sp>
    </p:spTree>
    <p:extLst>
      <p:ext uri="{BB962C8B-B14F-4D97-AF65-F5344CB8AC3E}">
        <p14:creationId xmlns:p14="http://schemas.microsoft.com/office/powerpoint/2010/main" val="216214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F79A5-43BF-E7A1-2DA1-7F4EABD33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C29F9-ADB4-B902-ACF1-2DF960409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43FDD-366A-25DC-4C34-E05899A573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01EAA6-12A9-3CC7-9D46-166253CB1605}"/>
              </a:ext>
            </a:extLst>
          </p:cNvPr>
          <p:cNvSpPr>
            <a:spLocks noGrp="1"/>
          </p:cNvSpPr>
          <p:nvPr>
            <p:ph type="sldNum" sz="quarter" idx="10"/>
          </p:nvPr>
        </p:nvSpPr>
        <p:spPr/>
        <p:txBody>
          <a:bodyPr/>
          <a:lstStyle/>
          <a:p>
            <a:fld id="{37ED18EE-FC68-4CDE-81DE-6B8775DAB1F1}" type="slidenum">
              <a:rPr lang="en-US" altLang="en-US" smtClean="0"/>
              <a:pPr/>
              <a:t>3</a:t>
            </a:fld>
            <a:endParaRPr lang="en-US" altLang="en-US" dirty="0"/>
          </a:p>
        </p:txBody>
      </p:sp>
    </p:spTree>
    <p:extLst>
      <p:ext uri="{BB962C8B-B14F-4D97-AF65-F5344CB8AC3E}">
        <p14:creationId xmlns:p14="http://schemas.microsoft.com/office/powerpoint/2010/main" val="1615277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217D-63AD-D713-36F3-E63931F73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F7A85-3277-B66C-6BFF-3ABC88004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91703-C086-6AF6-3FF0-920E369F8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9AF94E-4F3E-CB24-BF1C-53F0639D8912}"/>
              </a:ext>
            </a:extLst>
          </p:cNvPr>
          <p:cNvSpPr>
            <a:spLocks noGrp="1"/>
          </p:cNvSpPr>
          <p:nvPr>
            <p:ph type="sldNum" sz="quarter" idx="10"/>
          </p:nvPr>
        </p:nvSpPr>
        <p:spPr/>
        <p:txBody>
          <a:bodyPr/>
          <a:lstStyle/>
          <a:p>
            <a:fld id="{37ED18EE-FC68-4CDE-81DE-6B8775DAB1F1}" type="slidenum">
              <a:rPr lang="en-US" altLang="en-US" smtClean="0"/>
              <a:pPr/>
              <a:t>30</a:t>
            </a:fld>
            <a:endParaRPr lang="en-US" altLang="en-US" dirty="0"/>
          </a:p>
        </p:txBody>
      </p:sp>
    </p:spTree>
    <p:extLst>
      <p:ext uri="{BB962C8B-B14F-4D97-AF65-F5344CB8AC3E}">
        <p14:creationId xmlns:p14="http://schemas.microsoft.com/office/powerpoint/2010/main" val="3175054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DCDE2-C0E7-064E-D4BB-3AA5FC37D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60F9E-21F0-DDC4-62FD-063B14D19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CE155-0D89-C143-4FAC-9E35BDA7E3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75631E-B9E2-A151-766E-B4A2314184A5}"/>
              </a:ext>
            </a:extLst>
          </p:cNvPr>
          <p:cNvSpPr>
            <a:spLocks noGrp="1"/>
          </p:cNvSpPr>
          <p:nvPr>
            <p:ph type="sldNum" sz="quarter" idx="10"/>
          </p:nvPr>
        </p:nvSpPr>
        <p:spPr/>
        <p:txBody>
          <a:bodyPr/>
          <a:lstStyle/>
          <a:p>
            <a:fld id="{37ED18EE-FC68-4CDE-81DE-6B8775DAB1F1}" type="slidenum">
              <a:rPr lang="en-US" altLang="en-US" smtClean="0"/>
              <a:pPr/>
              <a:t>31</a:t>
            </a:fld>
            <a:endParaRPr lang="en-US" altLang="en-US" dirty="0"/>
          </a:p>
        </p:txBody>
      </p:sp>
    </p:spTree>
    <p:extLst>
      <p:ext uri="{BB962C8B-B14F-4D97-AF65-F5344CB8AC3E}">
        <p14:creationId xmlns:p14="http://schemas.microsoft.com/office/powerpoint/2010/main" val="3398405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A6BF-099F-7668-A050-CDD5E1E81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43C5B-E65B-AC65-B7DD-1187F8DB0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0DFC5-9481-FF4E-9456-38AFC9A47E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D5CE90-1699-08BB-8D7A-254B9A09904E}"/>
              </a:ext>
            </a:extLst>
          </p:cNvPr>
          <p:cNvSpPr>
            <a:spLocks noGrp="1"/>
          </p:cNvSpPr>
          <p:nvPr>
            <p:ph type="sldNum" sz="quarter" idx="10"/>
          </p:nvPr>
        </p:nvSpPr>
        <p:spPr/>
        <p:txBody>
          <a:bodyPr/>
          <a:lstStyle/>
          <a:p>
            <a:fld id="{37ED18EE-FC68-4CDE-81DE-6B8775DAB1F1}" type="slidenum">
              <a:rPr lang="en-US" altLang="en-US" smtClean="0"/>
              <a:pPr/>
              <a:t>32</a:t>
            </a:fld>
            <a:endParaRPr lang="en-US" altLang="en-US" dirty="0"/>
          </a:p>
        </p:txBody>
      </p:sp>
    </p:spTree>
    <p:extLst>
      <p:ext uri="{BB962C8B-B14F-4D97-AF65-F5344CB8AC3E}">
        <p14:creationId xmlns:p14="http://schemas.microsoft.com/office/powerpoint/2010/main" val="209012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C649F-0A12-43F2-3CBB-9F5E463A2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A3A21-942B-D791-8F78-0AD3029D7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9050D-ED4C-179E-7B0A-75FFB51197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D10AC8-A199-B248-574F-4E772D0463A5}"/>
              </a:ext>
            </a:extLst>
          </p:cNvPr>
          <p:cNvSpPr>
            <a:spLocks noGrp="1"/>
          </p:cNvSpPr>
          <p:nvPr>
            <p:ph type="sldNum" sz="quarter" idx="10"/>
          </p:nvPr>
        </p:nvSpPr>
        <p:spPr/>
        <p:txBody>
          <a:bodyPr/>
          <a:lstStyle/>
          <a:p>
            <a:fld id="{37ED18EE-FC68-4CDE-81DE-6B8775DAB1F1}" type="slidenum">
              <a:rPr lang="en-US" altLang="en-US" smtClean="0"/>
              <a:pPr/>
              <a:t>4</a:t>
            </a:fld>
            <a:endParaRPr lang="en-US" altLang="en-US" dirty="0"/>
          </a:p>
        </p:txBody>
      </p:sp>
    </p:spTree>
    <p:extLst>
      <p:ext uri="{BB962C8B-B14F-4D97-AF65-F5344CB8AC3E}">
        <p14:creationId xmlns:p14="http://schemas.microsoft.com/office/powerpoint/2010/main" val="152247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A6BEC-A8AC-FD67-82D3-EA7BF8CC8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11FF2-C9DE-77E5-5EAE-21F054FFB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9FF97-B9C7-56BE-BCD9-D6868DFDD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1FEAB3-11BB-C57A-567F-963A2DB93ADC}"/>
              </a:ext>
            </a:extLst>
          </p:cNvPr>
          <p:cNvSpPr>
            <a:spLocks noGrp="1"/>
          </p:cNvSpPr>
          <p:nvPr>
            <p:ph type="sldNum" sz="quarter" idx="10"/>
          </p:nvPr>
        </p:nvSpPr>
        <p:spPr/>
        <p:txBody>
          <a:bodyPr/>
          <a:lstStyle/>
          <a:p>
            <a:fld id="{37ED18EE-FC68-4CDE-81DE-6B8775DAB1F1}" type="slidenum">
              <a:rPr lang="en-US" altLang="en-US" smtClean="0"/>
              <a:pPr/>
              <a:t>5</a:t>
            </a:fld>
            <a:endParaRPr lang="en-US" altLang="en-US" dirty="0"/>
          </a:p>
        </p:txBody>
      </p:sp>
    </p:spTree>
    <p:extLst>
      <p:ext uri="{BB962C8B-B14F-4D97-AF65-F5344CB8AC3E}">
        <p14:creationId xmlns:p14="http://schemas.microsoft.com/office/powerpoint/2010/main" val="741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DCB43-E3F6-6077-2D21-2B9987984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67FD9-92C8-13AA-20B8-1A368E780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576A0-8264-4D0F-BFAD-20AE180FE8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3FE891-D12F-45FD-710C-127CEC3E2490}"/>
              </a:ext>
            </a:extLst>
          </p:cNvPr>
          <p:cNvSpPr>
            <a:spLocks noGrp="1"/>
          </p:cNvSpPr>
          <p:nvPr>
            <p:ph type="sldNum" sz="quarter" idx="10"/>
          </p:nvPr>
        </p:nvSpPr>
        <p:spPr/>
        <p:txBody>
          <a:bodyPr/>
          <a:lstStyle/>
          <a:p>
            <a:fld id="{37ED18EE-FC68-4CDE-81DE-6B8775DAB1F1}" type="slidenum">
              <a:rPr lang="en-US" altLang="en-US" smtClean="0"/>
              <a:pPr/>
              <a:t>6</a:t>
            </a:fld>
            <a:endParaRPr lang="en-US" altLang="en-US" dirty="0"/>
          </a:p>
        </p:txBody>
      </p:sp>
    </p:spTree>
    <p:extLst>
      <p:ext uri="{BB962C8B-B14F-4D97-AF65-F5344CB8AC3E}">
        <p14:creationId xmlns:p14="http://schemas.microsoft.com/office/powerpoint/2010/main" val="131871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E70CE-A614-091E-34CE-EE851729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98009-4BCA-D296-B694-E2847911E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9C355-264B-E4B6-C326-694F8CDC48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6AC844-6D7C-0BA5-071A-39F284FC9C8E}"/>
              </a:ext>
            </a:extLst>
          </p:cNvPr>
          <p:cNvSpPr>
            <a:spLocks noGrp="1"/>
          </p:cNvSpPr>
          <p:nvPr>
            <p:ph type="sldNum" sz="quarter" idx="10"/>
          </p:nvPr>
        </p:nvSpPr>
        <p:spPr/>
        <p:txBody>
          <a:bodyPr/>
          <a:lstStyle/>
          <a:p>
            <a:fld id="{37ED18EE-FC68-4CDE-81DE-6B8775DAB1F1}" type="slidenum">
              <a:rPr lang="en-US" altLang="en-US" smtClean="0"/>
              <a:pPr/>
              <a:t>7</a:t>
            </a:fld>
            <a:endParaRPr lang="en-US" altLang="en-US" dirty="0"/>
          </a:p>
        </p:txBody>
      </p:sp>
    </p:spTree>
    <p:extLst>
      <p:ext uri="{BB962C8B-B14F-4D97-AF65-F5344CB8AC3E}">
        <p14:creationId xmlns:p14="http://schemas.microsoft.com/office/powerpoint/2010/main" val="296202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2C09-CD8E-E16A-6B74-B7B568517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B0C81-0F41-6DBD-EA4B-C01B0859F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38CC6-C68F-8F9B-E3BB-249A35545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1DEB22-673D-A8F1-F9B5-352E6D1E66CC}"/>
              </a:ext>
            </a:extLst>
          </p:cNvPr>
          <p:cNvSpPr>
            <a:spLocks noGrp="1"/>
          </p:cNvSpPr>
          <p:nvPr>
            <p:ph type="sldNum" sz="quarter" idx="10"/>
          </p:nvPr>
        </p:nvSpPr>
        <p:spPr/>
        <p:txBody>
          <a:bodyPr/>
          <a:lstStyle/>
          <a:p>
            <a:fld id="{37ED18EE-FC68-4CDE-81DE-6B8775DAB1F1}" type="slidenum">
              <a:rPr lang="en-US" altLang="en-US" smtClean="0"/>
              <a:pPr/>
              <a:t>8</a:t>
            </a:fld>
            <a:endParaRPr lang="en-US" altLang="en-US" dirty="0"/>
          </a:p>
        </p:txBody>
      </p:sp>
    </p:spTree>
    <p:extLst>
      <p:ext uri="{BB962C8B-B14F-4D97-AF65-F5344CB8AC3E}">
        <p14:creationId xmlns:p14="http://schemas.microsoft.com/office/powerpoint/2010/main" val="138663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40A15-66EE-8322-8B3E-8CE4DE9F6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B0F4C-6867-A61F-7694-3C2F29474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5E842-F0FC-3565-4D8B-2AC98ED9CC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BF83A1-716A-CFED-368C-37AC65AA0A33}"/>
              </a:ext>
            </a:extLst>
          </p:cNvPr>
          <p:cNvSpPr>
            <a:spLocks noGrp="1"/>
          </p:cNvSpPr>
          <p:nvPr>
            <p:ph type="sldNum" sz="quarter" idx="10"/>
          </p:nvPr>
        </p:nvSpPr>
        <p:spPr/>
        <p:txBody>
          <a:bodyPr/>
          <a:lstStyle/>
          <a:p>
            <a:fld id="{37ED18EE-FC68-4CDE-81DE-6B8775DAB1F1}" type="slidenum">
              <a:rPr lang="en-US" altLang="en-US" smtClean="0"/>
              <a:pPr/>
              <a:t>9</a:t>
            </a:fld>
            <a:endParaRPr lang="en-US" altLang="en-US" dirty="0"/>
          </a:p>
        </p:txBody>
      </p:sp>
    </p:spTree>
    <p:extLst>
      <p:ext uri="{BB962C8B-B14F-4D97-AF65-F5344CB8AC3E}">
        <p14:creationId xmlns:p14="http://schemas.microsoft.com/office/powerpoint/2010/main" val="145514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2232-324C-EC16-1F90-D1A013803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3C48C-0CF6-EBD8-1322-34EBBC44F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A2CE00-23F0-B9C3-F264-54498B5C01F3}"/>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5" name="Footer Placeholder 4">
            <a:extLst>
              <a:ext uri="{FF2B5EF4-FFF2-40B4-BE49-F238E27FC236}">
                <a16:creationId xmlns:a16="http://schemas.microsoft.com/office/drawing/2014/main" id="{FA8CEF1C-BC93-4A98-1522-FDE014311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0E491E-6AE2-08B5-D425-16D131CFEA8D}"/>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297871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442F-7155-E377-8B8E-97BCDA803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3AFFD-816A-243C-9F7B-9C5C9C0E9C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3C84-3294-6E17-FE91-C5DA3B135B7B}"/>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5" name="Footer Placeholder 4">
            <a:extLst>
              <a:ext uri="{FF2B5EF4-FFF2-40B4-BE49-F238E27FC236}">
                <a16:creationId xmlns:a16="http://schemas.microsoft.com/office/drawing/2014/main" id="{09D3DA42-8D80-DD32-54FC-2A94304A2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73F936-BFCF-9A94-EFF6-82753026A7B9}"/>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147453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E6983-F812-B06C-D8BA-C511A16EE6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9A9C35-C62F-7286-DE12-264AF0FD10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62EC4-C021-9029-9B02-FF2B755E19FB}"/>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5" name="Footer Placeholder 4">
            <a:extLst>
              <a:ext uri="{FF2B5EF4-FFF2-40B4-BE49-F238E27FC236}">
                <a16:creationId xmlns:a16="http://schemas.microsoft.com/office/drawing/2014/main" id="{8A110407-A092-1EBB-E6DB-66A049236D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E6B836-A375-131B-E598-D8D147464875}"/>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325023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44DF-61F6-B942-8C25-2A7D34758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59106-5CEC-E2A3-1BBC-F45211516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0F92E-93F2-910C-0436-8E68D1B54796}"/>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5" name="Footer Placeholder 4">
            <a:extLst>
              <a:ext uri="{FF2B5EF4-FFF2-40B4-BE49-F238E27FC236}">
                <a16:creationId xmlns:a16="http://schemas.microsoft.com/office/drawing/2014/main" id="{006A70A3-12A5-658E-F347-3B2764A9CF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2E551B-1287-8F07-C4DA-15E5B44FA560}"/>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285368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A547-D41D-F19A-6254-76B57C012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FD5050-7A78-0E75-4407-E15EEC7CE8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B3EF0-44DA-60AE-5EFE-1F3277CE0BA3}"/>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5" name="Footer Placeholder 4">
            <a:extLst>
              <a:ext uri="{FF2B5EF4-FFF2-40B4-BE49-F238E27FC236}">
                <a16:creationId xmlns:a16="http://schemas.microsoft.com/office/drawing/2014/main" id="{4DBF9C87-F5F6-2802-1A7B-6CC0D36AFB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A1C73-9BC9-9C97-8642-2D1B75B6F5B1}"/>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177590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1BF1-20B3-3899-B28E-533F454FC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F76CC-3142-0A37-20CD-C9BCB8A346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8B655A-D43D-DA05-2D3A-3A90AFA4A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0D23D3-07C6-D8AD-9C07-B1F76C56422E}"/>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6" name="Footer Placeholder 5">
            <a:extLst>
              <a:ext uri="{FF2B5EF4-FFF2-40B4-BE49-F238E27FC236}">
                <a16:creationId xmlns:a16="http://schemas.microsoft.com/office/drawing/2014/main" id="{0EE42D67-C2BB-F249-C820-0C0176A11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DD6D44-54C3-30B8-66BB-6148C1872B2C}"/>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406032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958C-4B41-58A0-33EF-90EC8FD92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996E2-255F-3629-96B1-CBECB4113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975FA-0D1C-C2D7-128A-FAFCEF27AC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39DD05-7AC8-FB8A-4D42-FCEF7E8427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74BEC3-B518-0422-A334-11265E40C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6875F-14EF-069B-2D77-464C42D301FF}"/>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8" name="Footer Placeholder 7">
            <a:extLst>
              <a:ext uri="{FF2B5EF4-FFF2-40B4-BE49-F238E27FC236}">
                <a16:creationId xmlns:a16="http://schemas.microsoft.com/office/drawing/2014/main" id="{17624A83-CEA3-5369-2B10-0A6BF0EC05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DC0ED3-5D08-1DFF-F515-768C71259473}"/>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193588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5273-1985-45E9-3CAE-EB8F46AB7F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724E4E-9CD4-B4C5-9596-BE44D32C2EC1}"/>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4" name="Footer Placeholder 3">
            <a:extLst>
              <a:ext uri="{FF2B5EF4-FFF2-40B4-BE49-F238E27FC236}">
                <a16:creationId xmlns:a16="http://schemas.microsoft.com/office/drawing/2014/main" id="{D5B284A5-50CD-EF84-DD49-F6B1D2CB6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042C31-BACD-DE92-AD31-7C2CEEC8689D}"/>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379200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4BBC2-ABC7-FF67-6E97-541A56B9AE6E}"/>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3" name="Footer Placeholder 2">
            <a:extLst>
              <a:ext uri="{FF2B5EF4-FFF2-40B4-BE49-F238E27FC236}">
                <a16:creationId xmlns:a16="http://schemas.microsoft.com/office/drawing/2014/main" id="{7D8E7CFD-BDF6-0AC6-EB78-F76EC60BE7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FB07C1-177A-3895-D29E-3B20215A8478}"/>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308057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08BE-AA00-6E80-8DA4-CD3EE5C36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328B5-27DD-F4AD-E349-3180D2C7F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D09706-0729-3022-C87A-830208153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05231-5E4C-46FB-AA8D-9425B5697CBE}"/>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6" name="Footer Placeholder 5">
            <a:extLst>
              <a:ext uri="{FF2B5EF4-FFF2-40B4-BE49-F238E27FC236}">
                <a16:creationId xmlns:a16="http://schemas.microsoft.com/office/drawing/2014/main" id="{3D8AC0E3-719C-B481-5C21-64828A2687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956C2-6760-2D52-D7A7-FD357521BA38}"/>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59260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28D2-5EC7-D9B5-32C3-92CB716B0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9AEE16-CB48-0396-BB29-2CA4247C8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3D299B-9392-8627-3858-408B1F794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E63E0-217E-E2A9-88CC-9FF39172529D}"/>
              </a:ext>
            </a:extLst>
          </p:cNvPr>
          <p:cNvSpPr>
            <a:spLocks noGrp="1"/>
          </p:cNvSpPr>
          <p:nvPr>
            <p:ph type="dt" sz="half" idx="10"/>
          </p:nvPr>
        </p:nvSpPr>
        <p:spPr/>
        <p:txBody>
          <a:bodyPr/>
          <a:lstStyle/>
          <a:p>
            <a:fld id="{A3B70B00-CD4E-4D71-B942-79D709174175}" type="datetimeFigureOut">
              <a:rPr lang="en-US" smtClean="0"/>
              <a:t>4/13/2026</a:t>
            </a:fld>
            <a:endParaRPr lang="en-US" dirty="0"/>
          </a:p>
        </p:txBody>
      </p:sp>
      <p:sp>
        <p:nvSpPr>
          <p:cNvPr id="6" name="Footer Placeholder 5">
            <a:extLst>
              <a:ext uri="{FF2B5EF4-FFF2-40B4-BE49-F238E27FC236}">
                <a16:creationId xmlns:a16="http://schemas.microsoft.com/office/drawing/2014/main" id="{BF7D6EF9-DE75-873B-4028-DE926A41C7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B03383-293C-5AE7-8A93-7CE0656DD2AB}"/>
              </a:ext>
            </a:extLst>
          </p:cNvPr>
          <p:cNvSpPr>
            <a:spLocks noGrp="1"/>
          </p:cNvSpPr>
          <p:nvPr>
            <p:ph type="sldNum" sz="quarter" idx="12"/>
          </p:nvPr>
        </p:nvSpPr>
        <p:spPr/>
        <p:txBody>
          <a:bodyPr/>
          <a:lstStyle/>
          <a:p>
            <a:fld id="{C5F28903-1CE9-4215-B1A6-C9204CFD0AF5}" type="slidenum">
              <a:rPr lang="en-US" smtClean="0"/>
              <a:t>‹#›</a:t>
            </a:fld>
            <a:endParaRPr lang="en-US" dirty="0"/>
          </a:p>
        </p:txBody>
      </p:sp>
    </p:spTree>
    <p:extLst>
      <p:ext uri="{BB962C8B-B14F-4D97-AF65-F5344CB8AC3E}">
        <p14:creationId xmlns:p14="http://schemas.microsoft.com/office/powerpoint/2010/main" val="14025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C90A7-C05E-32CC-552E-D976B1C4F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878A3-55BA-0E5E-96B1-D746A55C2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4943D-D612-ECD3-15AE-3E347FF9D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B70B00-CD4E-4D71-B942-79D709174175}" type="datetimeFigureOut">
              <a:rPr lang="en-US" smtClean="0"/>
              <a:t>4/13/2026</a:t>
            </a:fld>
            <a:endParaRPr lang="en-US" dirty="0"/>
          </a:p>
        </p:txBody>
      </p:sp>
      <p:sp>
        <p:nvSpPr>
          <p:cNvPr id="5" name="Footer Placeholder 4">
            <a:extLst>
              <a:ext uri="{FF2B5EF4-FFF2-40B4-BE49-F238E27FC236}">
                <a16:creationId xmlns:a16="http://schemas.microsoft.com/office/drawing/2014/main" id="{A6A38239-A517-7B5F-25C5-BEFED97A6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7DCB78-B9E7-C159-A85D-EFAC619B5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F28903-1CE9-4215-B1A6-C9204CFD0AF5}" type="slidenum">
              <a:rPr lang="en-US" smtClean="0"/>
              <a:t>‹#›</a:t>
            </a:fld>
            <a:endParaRPr lang="en-US" dirty="0"/>
          </a:p>
        </p:txBody>
      </p:sp>
    </p:spTree>
    <p:extLst>
      <p:ext uri="{BB962C8B-B14F-4D97-AF65-F5344CB8AC3E}">
        <p14:creationId xmlns:p14="http://schemas.microsoft.com/office/powerpoint/2010/main" val="137738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cnjscl.org/AFT%20FT%202019-2023%20FT-PT%20-%20Pending%20Reindexing%20-%20Not%20for%20Final%20Publication.pdf"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nj.gov/treasury/pensions/documents/hb/oe2026/hr0744.pdf"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nj.gov/treasury/pensions/documents/hb/oe2026/hr0744.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nj.gov/treasury/pensions/documents/forms/hr0818.pdf"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nj.gov/treasury/pensions/hb-retired-shbp.shtml"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nj.gov/treasury/pensions/documents/hb/oe2026/hr1094.pdf" TargetMode="External"/><Relationship Id="rId5" Type="http://schemas.openxmlformats.org/officeDocument/2006/relationships/hyperlink" Target="https://www.nj.gov/treasury/pensions/documents/hb/oe2026/hr1016.pdf"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j.gov/treasury/pensions/documents/hb/oe2026/hr1016.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drive.google.com/file/d/1ZawTCJI7T6w-o4mflpdSYZZYYhV1z0td/view?usp=sharing"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drive.google.com/file/d/1U_X2vPGDMl0ifLF_vXD_ysDKdiqdrUEl/view?usp=sharing"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nj.gov/treasury/pensions/documents/factsheets/fact73.pdf" TargetMode="External"/><Relationship Id="rId5" Type="http://schemas.openxmlformats.org/officeDocument/2006/relationships/hyperlink" Target="https://www.nj.gov/treasury/pensions/documents/hb/oe2026/hd1169.pdf"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j.gov/treasury/pensions/documents/pdf/creditable-coverage-letter.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www.nj.gov/treasury/pensions/documents/guidebooks/hp0506.pdf"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medicare.gov/publications/10050-medicare-and-you.pdf"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nj.gov/treasury/pensions/documents/factsheets/fact11.pdf" TargetMode="External"/><Relationship Id="rId3" Type="http://schemas.openxmlformats.org/officeDocument/2006/relationships/image" Target="../media/image1.png"/><Relationship Id="rId7" Type="http://schemas.openxmlformats.org/officeDocument/2006/relationships/hyperlink" Target="https://www.nj.gov/treasury/pensions/documents/factsheets/fact38.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nj.gov/treasury/pensions/documents/factsheets/fact05.pdf" TargetMode="External"/><Relationship Id="rId5" Type="http://schemas.openxmlformats.org/officeDocument/2006/relationships/hyperlink" Target="https://www.nj.gov/treasury/pensions/hb-info-retired.shtml" TargetMode="External"/><Relationship Id="rId10" Type="http://schemas.openxmlformats.org/officeDocument/2006/relationships/hyperlink" Target="https://www.nj.gov/treasury/pensions/documents/pdf/creditable-coverage-letter.pdf" TargetMode="External"/><Relationship Id="rId4" Type="http://schemas.openxmlformats.org/officeDocument/2006/relationships/image" Target="../media/image2.png"/><Relationship Id="rId9" Type="http://schemas.openxmlformats.org/officeDocument/2006/relationships/hyperlink" Target="https://www.nj.gov/treasury/pensions/documents/hb/oe2026/hr0898.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www.nj.gov/treasury/pensions/documents/factsheets/fact13.pdf" TargetMode="Externa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nj.gov/treasury/pensions/documents/factsheets/fact38.pdf" TargetMode="External"/><Relationship Id="rId5" Type="http://schemas.openxmlformats.org/officeDocument/2006/relationships/hyperlink" Target="https://www.nj.gov/treasury/pensions/documents/factsheets/fact86.pdf" TargetMode="Externa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nj.gov/treasury/pensions/documents/hb/oe2026/hr1095.pdf" TargetMode="External"/><Relationship Id="rId5" Type="http://schemas.openxmlformats.org/officeDocument/2006/relationships/hyperlink" Target="https://www.nj.gov/treasury/pensions/documents/hb/oe2026/hr1094.pdf"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cnjscl.org/AFT%20FT%202019-2023%20FT-PT%20-%20Pending%20Reindexing%20-%20Not%20for%20Final%20Publication.pdf"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nj.gov/www.nj.gov/treasury/pensions/documents/factsheets/fact01.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state.nj.us/treasury/pensions" TargetMode="External"/><Relationship Id="rId5" Type="http://schemas.openxmlformats.org/officeDocument/2006/relationships/hyperlink" Target="https://nam11.safelinks.protection.outlook.com/?url=http%3A%2F%2Fwww.state.nj.us%2Ftreasury%2Fpensions&amp;data=05%7C02%7CSiefring%40studentsrowan.mail.onmicrosoft.com%7Cdcf1fe7b62e84a88efe408de7bcf4d52%7Ceda8e9bc72cf449ca4e6725e6c6bd0d8%7C0%7C0%7C639084327617840447%7CUnknown%7CTWFpbGZsb3d8eyJFbXB0eU1hcGkiOnRydWUsIlYiOiIwLjAuMDAwMCIsIlAiOiJXaW4zMiIsIkFOIjoiTWFpbCIsIldUIjoyfQ%3D%3D%7C0%7C%7C%7C&amp;sdata=FIEdSUGEcFr5j7yLYeVM4W55KPp30atnuNW%2BCEjjhho%3D&amp;reserved=0"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nj.gov/treasury/pensions/documents/pdf/BenefitsolverRetireeQA.pdf" TargetMode="External"/><Relationship Id="rId5" Type="http://schemas.openxmlformats.org/officeDocument/2006/relationships/hyperlink" Target="https://www4.benefitsolver.com/benefits/BenefitSolverView?page_name=signon&amp;co_num=31756&amp;co_affid=stateofnewjersey"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4.benefitsolver.com/benefits/BenefitSolverView?page_name=signon&amp;co_num=31756&amp;co_affid=stateofnewjersey"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58D2-D54C-75F6-15D8-DFB89393EF84}"/>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BAC243A1-4CCE-2D07-D076-A05164CCC30B}"/>
              </a:ext>
            </a:extLst>
          </p:cNvPr>
          <p:cNvSpPr>
            <a:spLocks noGrp="1" noChangeArrowheads="1"/>
          </p:cNvSpPr>
          <p:nvPr>
            <p:ph type="ctrTitle"/>
          </p:nvPr>
        </p:nvSpPr>
        <p:spPr>
          <a:xfrm>
            <a:off x="2197510" y="869358"/>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28B1BE5F-FC5C-6343-6B50-E5D514D6C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2E20013E-EA09-C09D-4027-0962D303D4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0D98739C-5642-1B97-3FDF-F8FE65454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4" name="TextBox 3">
            <a:extLst>
              <a:ext uri="{FF2B5EF4-FFF2-40B4-BE49-F238E27FC236}">
                <a16:creationId xmlns:a16="http://schemas.microsoft.com/office/drawing/2014/main" id="{19349DC8-9253-3945-4E78-F8D05DF77140}"/>
              </a:ext>
            </a:extLst>
          </p:cNvPr>
          <p:cNvSpPr txBox="1"/>
          <p:nvPr/>
        </p:nvSpPr>
        <p:spPr>
          <a:xfrm>
            <a:off x="1496961" y="3361117"/>
            <a:ext cx="9674942" cy="2308324"/>
          </a:xfrm>
          <a:prstGeom prst="rect">
            <a:avLst/>
          </a:prstGeom>
          <a:noFill/>
        </p:spPr>
        <p:txBody>
          <a:bodyPr wrap="square">
            <a:spAutoFit/>
          </a:bodyPr>
          <a:lstStyle/>
          <a:p>
            <a:r>
              <a:rPr lang="en-US" dirty="0"/>
              <a:t>Presented by AFT Local 2373  and </a:t>
            </a:r>
          </a:p>
          <a:p>
            <a:r>
              <a:rPr lang="en-US" dirty="0"/>
              <a:t>                              </a:t>
            </a:r>
          </a:p>
          <a:p>
            <a:r>
              <a:rPr lang="en-US" dirty="0"/>
              <a:t>Karen T. Siefring ,   CNJSCL Delegate </a:t>
            </a:r>
          </a:p>
          <a:p>
            <a:r>
              <a:rPr lang="en-US" dirty="0"/>
              <a:t>		AFT NJ Delegate </a:t>
            </a:r>
          </a:p>
          <a:p>
            <a:r>
              <a:rPr lang="en-US" dirty="0"/>
              <a:t>		Past President, AFT Local 2373</a:t>
            </a:r>
          </a:p>
          <a:p>
            <a:r>
              <a:rPr lang="en-US" dirty="0"/>
              <a:t>		Past Vice President, Council of New Jersey State College Locals (CNJSCL)</a:t>
            </a:r>
          </a:p>
          <a:p>
            <a:r>
              <a:rPr lang="en-US" dirty="0"/>
              <a:t>				&amp;</a:t>
            </a:r>
          </a:p>
          <a:p>
            <a:r>
              <a:rPr lang="en-US" dirty="0"/>
              <a:t>		Assistant Director, Center for Employers and Early Talent Engagement </a:t>
            </a:r>
          </a:p>
        </p:txBody>
      </p:sp>
      <p:sp>
        <p:nvSpPr>
          <p:cNvPr id="5" name="TextBox 4">
            <a:extLst>
              <a:ext uri="{FF2B5EF4-FFF2-40B4-BE49-F238E27FC236}">
                <a16:creationId xmlns:a16="http://schemas.microsoft.com/office/drawing/2014/main" id="{F72E6AF2-0EFB-6E9D-1195-DCDA63F9B64C}"/>
              </a:ext>
            </a:extLst>
          </p:cNvPr>
          <p:cNvSpPr txBox="1"/>
          <p:nvPr/>
        </p:nvSpPr>
        <p:spPr>
          <a:xfrm>
            <a:off x="1020097" y="1098435"/>
            <a:ext cx="9674942" cy="2431435"/>
          </a:xfrm>
          <a:prstGeom prst="rect">
            <a:avLst/>
          </a:prstGeom>
          <a:noFill/>
        </p:spPr>
        <p:txBody>
          <a:bodyPr wrap="square">
            <a:spAutoFit/>
          </a:bodyPr>
          <a:lstStyle/>
          <a:p>
            <a:pPr marL="0" indent="0" algn="ctr">
              <a:buNone/>
            </a:pPr>
            <a:r>
              <a:rPr lang="en-US" sz="4000" dirty="0"/>
              <a:t>Voluntary Separation Incentive Program 2026 </a:t>
            </a:r>
          </a:p>
          <a:p>
            <a:pPr marL="0" indent="0" algn="ctr">
              <a:buNone/>
            </a:pPr>
            <a:r>
              <a:rPr lang="en-US" sz="3200" b="1" dirty="0"/>
              <a:t> Healthcare Benefit in Retirement</a:t>
            </a:r>
            <a:endParaRPr lang="en-US" sz="3200" dirty="0"/>
          </a:p>
          <a:p>
            <a:pPr marL="0" indent="0" algn="ctr">
              <a:buNone/>
            </a:pPr>
            <a:endParaRPr lang="en-US" sz="4000" dirty="0"/>
          </a:p>
        </p:txBody>
      </p:sp>
    </p:spTree>
    <p:extLst>
      <p:ext uri="{BB962C8B-B14F-4D97-AF65-F5344CB8AC3E}">
        <p14:creationId xmlns:p14="http://schemas.microsoft.com/office/powerpoint/2010/main" val="88857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B73AC-2276-7E89-E6BC-AD02019F8950}"/>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35642B56-7E20-763D-0FA9-D1B61073FEC4}"/>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50F8A699-D173-1FE1-A1A0-1796D80A9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D86B3642-748C-5A97-0C54-24D3405B64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10</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52A4E455-07D8-3621-B8B7-C3C4854CC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pic>
        <p:nvPicPr>
          <p:cNvPr id="4" name="Picture 3">
            <a:extLst>
              <a:ext uri="{FF2B5EF4-FFF2-40B4-BE49-F238E27FC236}">
                <a16:creationId xmlns:a16="http://schemas.microsoft.com/office/drawing/2014/main" id="{00FE36FF-5EAF-961C-6E09-9554A36AC5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904" y="1208108"/>
            <a:ext cx="10468896" cy="4441784"/>
          </a:xfrm>
          <a:prstGeom prst="rect">
            <a:avLst/>
          </a:prstGeom>
        </p:spPr>
      </p:pic>
      <p:sp>
        <p:nvSpPr>
          <p:cNvPr id="5" name="TextBox 4">
            <a:extLst>
              <a:ext uri="{FF2B5EF4-FFF2-40B4-BE49-F238E27FC236}">
                <a16:creationId xmlns:a16="http://schemas.microsoft.com/office/drawing/2014/main" id="{1DF6C734-49BF-D7E2-FF4F-1B59C2A4CAED}"/>
              </a:ext>
            </a:extLst>
          </p:cNvPr>
          <p:cNvSpPr txBox="1"/>
          <p:nvPr/>
        </p:nvSpPr>
        <p:spPr>
          <a:xfrm>
            <a:off x="3166579" y="361417"/>
            <a:ext cx="5574298" cy="584775"/>
          </a:xfrm>
          <a:prstGeom prst="rect">
            <a:avLst/>
          </a:prstGeom>
          <a:noFill/>
        </p:spPr>
        <p:txBody>
          <a:bodyPr wrap="square" rtlCol="0">
            <a:spAutoFit/>
          </a:bodyPr>
          <a:lstStyle/>
          <a:p>
            <a:pPr algn="ctr"/>
            <a:r>
              <a:rPr lang="en-US" sz="3200" dirty="0"/>
              <a:t>Benefitsolver Dashboard</a:t>
            </a:r>
          </a:p>
        </p:txBody>
      </p:sp>
    </p:spTree>
    <p:extLst>
      <p:ext uri="{BB962C8B-B14F-4D97-AF65-F5344CB8AC3E}">
        <p14:creationId xmlns:p14="http://schemas.microsoft.com/office/powerpoint/2010/main" val="28963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292E-5E09-1871-699D-077AFCC747FB}"/>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C95A00DC-EBF6-6FD8-3367-98DCE9769487}"/>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0F713F73-B54F-9B0A-4B33-96738B6D2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EEF06721-ABFD-7FED-6E66-B2D47D4CFB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11</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58F6FA06-A456-5E74-57E3-66B208F19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61778" cy="970603"/>
          </a:xfrm>
          <a:prstGeom prst="rect">
            <a:avLst/>
          </a:prstGeom>
        </p:spPr>
      </p:pic>
      <p:sp>
        <p:nvSpPr>
          <p:cNvPr id="4" name="TextBox 3">
            <a:extLst>
              <a:ext uri="{FF2B5EF4-FFF2-40B4-BE49-F238E27FC236}">
                <a16:creationId xmlns:a16="http://schemas.microsoft.com/office/drawing/2014/main" id="{AE5944DD-101B-75F9-BE9E-8E7CE9D5F065}"/>
              </a:ext>
            </a:extLst>
          </p:cNvPr>
          <p:cNvSpPr txBox="1"/>
          <p:nvPr/>
        </p:nvSpPr>
        <p:spPr>
          <a:xfrm>
            <a:off x="1000432" y="939086"/>
            <a:ext cx="10648335" cy="5016758"/>
          </a:xfrm>
          <a:prstGeom prst="rect">
            <a:avLst/>
          </a:prstGeom>
          <a:noFill/>
        </p:spPr>
        <p:txBody>
          <a:bodyPr wrap="square">
            <a:spAutoFit/>
          </a:bodyPr>
          <a:lstStyle/>
          <a:p>
            <a:r>
              <a:rPr lang="en-US" sz="2200" dirty="0"/>
              <a:t>Prospective retirees who accumulate a total of 25 or more years of nonconcurrent pension credit in ABP or multiple NJ state pension funds (i.e. PERS, PFRS, etc.) may be eligible for State-paid coverage at retirement, as long as they meet the following requirements: - </a:t>
            </a:r>
          </a:p>
          <a:p>
            <a:pPr marL="285750" indent="-285750">
              <a:buFont typeface="Arial" panose="020B0604020202020204" pitchFamily="34" charset="0"/>
              <a:buChar char="•"/>
            </a:pPr>
            <a:r>
              <a:rPr lang="en-US" sz="2200" dirty="0"/>
              <a:t>Must be eligible for employer-paid health benefits immediately prior to retirement/separation. </a:t>
            </a:r>
          </a:p>
          <a:p>
            <a:pPr marL="285750" indent="-285750">
              <a:buFont typeface="Arial" panose="020B0604020202020204" pitchFamily="34" charset="0"/>
              <a:buChar char="•"/>
            </a:pPr>
            <a:r>
              <a:rPr lang="en-US" sz="2200" dirty="0"/>
              <a:t> Must take a minimum distribution ($1,000) within 30 days of retirement date or possible penalized financial penalty.</a:t>
            </a:r>
          </a:p>
          <a:p>
            <a:pPr marL="285750" indent="-285750">
              <a:buFont typeface="Arial" panose="020B0604020202020204" pitchFamily="34" charset="0"/>
              <a:buChar char="•"/>
            </a:pPr>
            <a:r>
              <a:rPr lang="en-US" sz="2200" dirty="0"/>
              <a:t> The State provides partial or full cost of the SHBP coverage for retirees who meet specific service credit or retirement criteria outlined in our:                                                </a:t>
            </a:r>
            <a:r>
              <a:rPr lang="en-US" sz="2000" dirty="0"/>
              <a:t>AGREEMENT  STATE OF NEW JERSEY (and)                                                                                            COUNCIL OF NEW JERSEY STATE COLLEGE LOCALS                                                                                                             AFT, AFL-CIO                                                                                                                                                                                                                   STATE COLLEGES/UNIVERSITIES UNIT                      Letter of Agreement IV                                                                                    July 1, 2023-June 30 2027                                                HEALTH BENEFITS IN RETIREMENT</a:t>
            </a:r>
          </a:p>
        </p:txBody>
      </p:sp>
      <p:sp>
        <p:nvSpPr>
          <p:cNvPr id="5" name="TextBox 4">
            <a:extLst>
              <a:ext uri="{FF2B5EF4-FFF2-40B4-BE49-F238E27FC236}">
                <a16:creationId xmlns:a16="http://schemas.microsoft.com/office/drawing/2014/main" id="{B9561892-110F-7149-7EB3-6F6EFA047FD2}"/>
              </a:ext>
            </a:extLst>
          </p:cNvPr>
          <p:cNvSpPr txBox="1"/>
          <p:nvPr/>
        </p:nvSpPr>
        <p:spPr>
          <a:xfrm>
            <a:off x="3008670" y="133568"/>
            <a:ext cx="6902245" cy="523220"/>
          </a:xfrm>
          <a:prstGeom prst="rect">
            <a:avLst/>
          </a:prstGeom>
          <a:noFill/>
        </p:spPr>
        <p:txBody>
          <a:bodyPr wrap="square" rtlCol="0">
            <a:spAutoFit/>
          </a:bodyPr>
          <a:lstStyle/>
          <a:p>
            <a:r>
              <a:rPr lang="en-US" sz="2800" dirty="0"/>
              <a:t>Qualifying for State-Paid Health Insurance</a:t>
            </a:r>
          </a:p>
        </p:txBody>
      </p:sp>
      <p:sp>
        <p:nvSpPr>
          <p:cNvPr id="6" name="TextBox 5">
            <a:extLst>
              <a:ext uri="{FF2B5EF4-FFF2-40B4-BE49-F238E27FC236}">
                <a16:creationId xmlns:a16="http://schemas.microsoft.com/office/drawing/2014/main" id="{4190D4CE-1ABE-77E5-8A71-955B44CB5729}"/>
              </a:ext>
            </a:extLst>
          </p:cNvPr>
          <p:cNvSpPr txBox="1"/>
          <p:nvPr/>
        </p:nvSpPr>
        <p:spPr>
          <a:xfrm>
            <a:off x="3886199" y="5822643"/>
            <a:ext cx="7762568" cy="830997"/>
          </a:xfrm>
          <a:prstGeom prst="rect">
            <a:avLst/>
          </a:prstGeom>
          <a:noFill/>
        </p:spPr>
        <p:txBody>
          <a:bodyPr wrap="square" rtlCol="0">
            <a:spAutoFit/>
          </a:bodyPr>
          <a:lstStyle/>
          <a:p>
            <a:r>
              <a:rPr lang="en-US" sz="1600" dirty="0">
                <a:hlinkClick r:id="rId5"/>
              </a:rPr>
              <a:t>https://cnjscl.org/AFT%20FT%202019-2023%20FT-PT%20-%20Pending%20Reindexing%20-%20Not%20for%20Final%20Publication.pdf</a:t>
            </a:r>
            <a:endParaRPr lang="en-US" sz="1600" dirty="0"/>
          </a:p>
          <a:p>
            <a:endParaRPr lang="en-US" sz="1600" dirty="0"/>
          </a:p>
        </p:txBody>
      </p:sp>
    </p:spTree>
    <p:extLst>
      <p:ext uri="{BB962C8B-B14F-4D97-AF65-F5344CB8AC3E}">
        <p14:creationId xmlns:p14="http://schemas.microsoft.com/office/powerpoint/2010/main" val="102284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ECB20-25AE-7910-EC84-615EEEBF33CD}"/>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1E939A96-F0B3-9A2F-58A5-E299B4E94D80}"/>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ECD6A432-D68B-C153-A965-182EBF331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4F3E4D08-EFB9-8F3F-C993-15CEB05EC9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12</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8E3C2ACD-C1BF-5D36-88C7-455C8572A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pic>
        <p:nvPicPr>
          <p:cNvPr id="6" name="Picture 5">
            <a:extLst>
              <a:ext uri="{FF2B5EF4-FFF2-40B4-BE49-F238E27FC236}">
                <a16:creationId xmlns:a16="http://schemas.microsoft.com/office/drawing/2014/main" id="{0F3B7634-A664-0159-AFE9-B49F0336D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8543" y="2136775"/>
            <a:ext cx="8752113" cy="2494219"/>
          </a:xfrm>
          <a:prstGeom prst="rect">
            <a:avLst/>
          </a:prstGeom>
        </p:spPr>
      </p:pic>
      <p:pic>
        <p:nvPicPr>
          <p:cNvPr id="9" name="Picture 8">
            <a:extLst>
              <a:ext uri="{FF2B5EF4-FFF2-40B4-BE49-F238E27FC236}">
                <a16:creationId xmlns:a16="http://schemas.microsoft.com/office/drawing/2014/main" id="{0AFE658F-C4AC-C882-2121-371E414217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112" y="738678"/>
            <a:ext cx="7709088" cy="891132"/>
          </a:xfrm>
          <a:prstGeom prst="rect">
            <a:avLst/>
          </a:prstGeom>
        </p:spPr>
      </p:pic>
    </p:spTree>
    <p:extLst>
      <p:ext uri="{BB962C8B-B14F-4D97-AF65-F5344CB8AC3E}">
        <p14:creationId xmlns:p14="http://schemas.microsoft.com/office/powerpoint/2010/main" val="84580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A40A-7FD2-035F-D0C3-548FBD6A9381}"/>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30DA9068-412F-BA6A-6474-12A88363219A}"/>
              </a:ext>
            </a:extLst>
          </p:cNvPr>
          <p:cNvSpPr>
            <a:spLocks noGrp="1" noChangeArrowheads="1"/>
          </p:cNvSpPr>
          <p:nvPr>
            <p:ph type="ctrTitle"/>
          </p:nvPr>
        </p:nvSpPr>
        <p:spPr>
          <a:xfrm>
            <a:off x="2285999" y="1646954"/>
            <a:ext cx="9345561" cy="3239678"/>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30980B81-8379-95A0-8404-7EB2601A9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77A91C87-A6B6-625F-D723-26A6F3494D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13</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38193E94-C22F-BF2A-FD96-F5F69D1B6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7" name="TextBox 6">
            <a:extLst>
              <a:ext uri="{FF2B5EF4-FFF2-40B4-BE49-F238E27FC236}">
                <a16:creationId xmlns:a16="http://schemas.microsoft.com/office/drawing/2014/main" id="{DF180F0E-024B-75D5-5B76-D64D03A5573E}"/>
              </a:ext>
            </a:extLst>
          </p:cNvPr>
          <p:cNvSpPr txBox="1"/>
          <p:nvPr/>
        </p:nvSpPr>
        <p:spPr>
          <a:xfrm>
            <a:off x="2603089" y="342113"/>
            <a:ext cx="8711380" cy="830997"/>
          </a:xfrm>
          <a:prstGeom prst="rect">
            <a:avLst/>
          </a:prstGeom>
          <a:noFill/>
        </p:spPr>
        <p:txBody>
          <a:bodyPr wrap="square" rtlCol="0">
            <a:spAutoFit/>
          </a:bodyPr>
          <a:lstStyle/>
          <a:p>
            <a:pPr algn="ctr"/>
            <a:r>
              <a:rPr lang="en-US" sz="2400" dirty="0"/>
              <a:t>Employees Who Attained 25 or More Years of Service Credit </a:t>
            </a:r>
          </a:p>
          <a:p>
            <a:pPr algn="ctr"/>
            <a:r>
              <a:rPr lang="en-US" sz="2400" dirty="0"/>
              <a:t>After July 1, 1997, and Before June 30, 2000</a:t>
            </a:r>
          </a:p>
        </p:txBody>
      </p:sp>
      <p:sp>
        <p:nvSpPr>
          <p:cNvPr id="8" name="TextBox 7">
            <a:extLst>
              <a:ext uri="{FF2B5EF4-FFF2-40B4-BE49-F238E27FC236}">
                <a16:creationId xmlns:a16="http://schemas.microsoft.com/office/drawing/2014/main" id="{430EDEF6-AFDB-F713-EBBD-CE73A8A8D18E}"/>
              </a:ext>
            </a:extLst>
          </p:cNvPr>
          <p:cNvSpPr txBox="1"/>
          <p:nvPr/>
        </p:nvSpPr>
        <p:spPr>
          <a:xfrm>
            <a:off x="1325192" y="5071087"/>
            <a:ext cx="9989277" cy="584775"/>
          </a:xfrm>
          <a:prstGeom prst="rect">
            <a:avLst/>
          </a:prstGeom>
          <a:noFill/>
        </p:spPr>
        <p:txBody>
          <a:bodyPr wrap="square" rtlCol="0">
            <a:spAutoFit/>
          </a:bodyPr>
          <a:lstStyle/>
          <a:p>
            <a:r>
              <a:rPr lang="en-US" sz="1600" dirty="0"/>
              <a:t>*Employees who began employment or had a break in service after July 1, 1995, or who became eligible for health benefits after that date, may not be eligible for Medicare Part B reimbursement. </a:t>
            </a:r>
          </a:p>
        </p:txBody>
      </p:sp>
      <p:sp>
        <p:nvSpPr>
          <p:cNvPr id="11" name="TextBox 10">
            <a:extLst>
              <a:ext uri="{FF2B5EF4-FFF2-40B4-BE49-F238E27FC236}">
                <a16:creationId xmlns:a16="http://schemas.microsoft.com/office/drawing/2014/main" id="{9A317E12-2337-FE72-AFCB-CEC3743C8985}"/>
              </a:ext>
            </a:extLst>
          </p:cNvPr>
          <p:cNvSpPr txBox="1"/>
          <p:nvPr/>
        </p:nvSpPr>
        <p:spPr>
          <a:xfrm>
            <a:off x="1430889" y="1472331"/>
            <a:ext cx="9134168" cy="3416320"/>
          </a:xfrm>
          <a:prstGeom prst="rect">
            <a:avLst/>
          </a:prstGeom>
          <a:noFill/>
        </p:spPr>
        <p:txBody>
          <a:bodyPr wrap="square">
            <a:spAutoFit/>
          </a:bodyPr>
          <a:lstStyle/>
          <a:p>
            <a:r>
              <a:rPr lang="en-US" dirty="0"/>
              <a:t>No contributions required for selective Retired Group State Health Benefits or any of the approved HMO Plans, shall not have to contribute to the cost of any premium for health insurance coverage.</a:t>
            </a:r>
          </a:p>
          <a:p>
            <a:endParaRPr lang="en-US" dirty="0"/>
          </a:p>
          <a:p>
            <a:r>
              <a:rPr lang="en-US" dirty="0"/>
              <a:t> If electing Aetna Freedom 10 or NJ Direct 10, contributions required for Retired Group State Health Benefits:</a:t>
            </a:r>
          </a:p>
          <a:p>
            <a:r>
              <a:rPr lang="en-US" dirty="0"/>
              <a:t>	 Rates for retirees who share the cost of their coverage:				</a:t>
            </a:r>
            <a:r>
              <a:rPr lang="en-US" dirty="0">
                <a:hlinkClick r:id="rId5"/>
              </a:rPr>
              <a:t>https://nj.gov/treasury/pensions/documents/hb/oe2026/hr0744.pdf</a:t>
            </a:r>
            <a:endParaRPr lang="en-US" dirty="0"/>
          </a:p>
          <a:p>
            <a:endParaRPr lang="en-US" dirty="0"/>
          </a:p>
          <a:p>
            <a:r>
              <a:rPr lang="en-US" dirty="0"/>
              <a:t>Employees in this group shall receive Medicare Part B reimbursement after retirement up to a cap of $46.10 per month per eligible employee and the employee’s spouse.*</a:t>
            </a:r>
          </a:p>
          <a:p>
            <a:endParaRPr lang="en-US" dirty="0"/>
          </a:p>
        </p:txBody>
      </p:sp>
    </p:spTree>
    <p:extLst>
      <p:ext uri="{BB962C8B-B14F-4D97-AF65-F5344CB8AC3E}">
        <p14:creationId xmlns:p14="http://schemas.microsoft.com/office/powerpoint/2010/main" val="386047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6C02B-F463-E70B-D2C8-B7832E485105}"/>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DCB45EE1-FD13-A488-CF42-F9A167DF0DCF}"/>
              </a:ext>
            </a:extLst>
          </p:cNvPr>
          <p:cNvSpPr>
            <a:spLocks noGrp="1" noChangeArrowheads="1"/>
          </p:cNvSpPr>
          <p:nvPr>
            <p:ph type="ctrTitle"/>
          </p:nvPr>
        </p:nvSpPr>
        <p:spPr>
          <a:xfrm>
            <a:off x="1333500" y="1781175"/>
            <a:ext cx="10106025" cy="2654300"/>
          </a:xfrm>
        </p:spPr>
        <p:txBody>
          <a:bodyPr rtlCol="0">
            <a:noAutofit/>
          </a:bodyPr>
          <a:lstStyle/>
          <a:p>
            <a:pPr algn="l"/>
            <a:r>
              <a:rPr lang="en-US" sz="1800" dirty="0">
                <a:latin typeface="+mn-lt"/>
              </a:rPr>
              <a:t>No contributions required for selective Retired Group State Health Benefits or any of the approved HMO Plans, shall not have to contribute to the cost of any premium for health insurance coverage.</a:t>
            </a:r>
            <a:br>
              <a:rPr lang="en-US" sz="1800" dirty="0">
                <a:latin typeface="+mn-lt"/>
              </a:rPr>
            </a:br>
            <a:br>
              <a:rPr lang="en-US" sz="1800" dirty="0">
                <a:latin typeface="+mn-lt"/>
              </a:rPr>
            </a:br>
            <a:r>
              <a:rPr lang="en-US" sz="1800" dirty="0">
                <a:latin typeface="+mn-lt"/>
              </a:rPr>
              <a:t> If electing Aetna Freedom 10 or NJ Direct 10, contributions required for Retired Group State Health Benefits:</a:t>
            </a:r>
            <a:br>
              <a:rPr lang="en-US" sz="1800" dirty="0">
                <a:latin typeface="+mn-lt"/>
              </a:rPr>
            </a:br>
            <a:r>
              <a:rPr lang="en-US" sz="1800" dirty="0">
                <a:latin typeface="+mn-lt"/>
              </a:rPr>
              <a:t>	 Rates for retirees shall pay 25% of the premium cost of their coverage:		 	</a:t>
            </a:r>
            <a:r>
              <a:rPr lang="en-US" sz="1800" dirty="0">
                <a:latin typeface="+mn-lt"/>
                <a:hlinkClick r:id="rId3"/>
              </a:rPr>
              <a:t>https://nj.gov/treasury/pensions/documents/hb/oe2026/hr0744.pdf</a:t>
            </a:r>
            <a:br>
              <a:rPr lang="en-US" sz="1800" dirty="0">
                <a:latin typeface="+mn-lt"/>
              </a:rPr>
            </a:br>
            <a:br>
              <a:rPr lang="en-US" sz="1800" dirty="0">
                <a:latin typeface="+mn-lt"/>
              </a:rPr>
            </a:br>
            <a:r>
              <a:rPr lang="en-US" sz="1800" dirty="0">
                <a:latin typeface="+mn-lt"/>
              </a:rPr>
              <a:t>Employees in this group shall receive Medicare Part B reimbursement after retirement up to a cap of $46.10 per month per eligible employee and the employee’s spouse.*</a:t>
            </a:r>
          </a:p>
        </p:txBody>
      </p:sp>
      <p:pic>
        <p:nvPicPr>
          <p:cNvPr id="4099" name="Picture 6" descr="ru_powerpoint_footer">
            <a:extLst>
              <a:ext uri="{FF2B5EF4-FFF2-40B4-BE49-F238E27FC236}">
                <a16:creationId xmlns:a16="http://schemas.microsoft.com/office/drawing/2014/main" id="{B86C648A-0453-CBBD-E064-20EB76777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C554E544-D066-1C50-D7FC-8EEA33932E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14</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47C201A1-A035-AB62-F982-8DC324142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8" name="TextBox 7">
            <a:extLst>
              <a:ext uri="{FF2B5EF4-FFF2-40B4-BE49-F238E27FC236}">
                <a16:creationId xmlns:a16="http://schemas.microsoft.com/office/drawing/2014/main" id="{8E75B27A-E374-9075-4618-4B1DC6892B80}"/>
              </a:ext>
            </a:extLst>
          </p:cNvPr>
          <p:cNvSpPr txBox="1"/>
          <p:nvPr/>
        </p:nvSpPr>
        <p:spPr>
          <a:xfrm>
            <a:off x="3476625" y="570386"/>
            <a:ext cx="6096000" cy="646331"/>
          </a:xfrm>
          <a:prstGeom prst="rect">
            <a:avLst/>
          </a:prstGeom>
          <a:noFill/>
        </p:spPr>
        <p:txBody>
          <a:bodyPr wrap="square">
            <a:spAutoFit/>
          </a:bodyPr>
          <a:lstStyle/>
          <a:p>
            <a:pPr algn="ctr"/>
            <a:r>
              <a:rPr lang="en-US" sz="1800" dirty="0"/>
              <a:t>Employees Who Attained 25 or More Years of Service Credit </a:t>
            </a:r>
          </a:p>
          <a:p>
            <a:pPr algn="ctr"/>
            <a:r>
              <a:rPr lang="en-US" sz="1800" dirty="0"/>
              <a:t>After July 1, </a:t>
            </a:r>
            <a:r>
              <a:rPr lang="en-US" dirty="0"/>
              <a:t>2000,</a:t>
            </a:r>
            <a:r>
              <a:rPr lang="en-US" sz="1800" dirty="0"/>
              <a:t> and Before June 30, 2007</a:t>
            </a:r>
          </a:p>
        </p:txBody>
      </p:sp>
      <p:sp>
        <p:nvSpPr>
          <p:cNvPr id="9" name="TextBox 8">
            <a:extLst>
              <a:ext uri="{FF2B5EF4-FFF2-40B4-BE49-F238E27FC236}">
                <a16:creationId xmlns:a16="http://schemas.microsoft.com/office/drawing/2014/main" id="{080CE0D5-CF06-7DB4-FAD3-62D09BAD44A1}"/>
              </a:ext>
            </a:extLst>
          </p:cNvPr>
          <p:cNvSpPr txBox="1"/>
          <p:nvPr/>
        </p:nvSpPr>
        <p:spPr>
          <a:xfrm>
            <a:off x="1333501" y="4676776"/>
            <a:ext cx="10106024" cy="584775"/>
          </a:xfrm>
          <a:prstGeom prst="rect">
            <a:avLst/>
          </a:prstGeom>
          <a:noFill/>
        </p:spPr>
        <p:txBody>
          <a:bodyPr wrap="square" rtlCol="0">
            <a:spAutoFit/>
          </a:bodyPr>
          <a:lstStyle/>
          <a:p>
            <a:r>
              <a:rPr lang="en-US" sz="1600" dirty="0"/>
              <a:t>*Employees who began employment or had a break in service after July 1, 1995, or who became eligible for health benefits after that date, may not be eligible for Medicare Part B reimbursement. </a:t>
            </a:r>
          </a:p>
        </p:txBody>
      </p:sp>
    </p:spTree>
    <p:extLst>
      <p:ext uri="{BB962C8B-B14F-4D97-AF65-F5344CB8AC3E}">
        <p14:creationId xmlns:p14="http://schemas.microsoft.com/office/powerpoint/2010/main" val="137149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149C-A1B3-E116-1B74-5422250AB655}"/>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E26A73E4-7E29-FA6C-8BE9-D5B81AA40CD5}"/>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C88559D6-DDC1-B2CB-9DD4-B64E5F85E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5592"/>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9D96386A-D16D-C4D5-FD1E-10CDBD1637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15</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08DA3DF0-5D3D-FF04-18B8-88CA3FE69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2" name="TextBox 1">
            <a:extLst>
              <a:ext uri="{FF2B5EF4-FFF2-40B4-BE49-F238E27FC236}">
                <a16:creationId xmlns:a16="http://schemas.microsoft.com/office/drawing/2014/main" id="{C2B3F169-2747-FEB2-051F-11944D0F6184}"/>
              </a:ext>
            </a:extLst>
          </p:cNvPr>
          <p:cNvSpPr txBox="1"/>
          <p:nvPr/>
        </p:nvSpPr>
        <p:spPr>
          <a:xfrm>
            <a:off x="2724127" y="5841082"/>
            <a:ext cx="6972358" cy="646331"/>
          </a:xfrm>
          <a:prstGeom prst="rect">
            <a:avLst/>
          </a:prstGeom>
          <a:noFill/>
        </p:spPr>
        <p:txBody>
          <a:bodyPr wrap="none" rtlCol="0">
            <a:spAutoFit/>
          </a:bodyPr>
          <a:lstStyle/>
          <a:p>
            <a:r>
              <a:rPr lang="en-US" dirty="0">
                <a:hlinkClick r:id="rId5"/>
              </a:rPr>
              <a:t>https://www.nj.gov/treasury/pensions/documents/forms/hr0818.pdf</a:t>
            </a:r>
            <a:endParaRPr lang="en-US" dirty="0"/>
          </a:p>
          <a:p>
            <a:endParaRPr lang="en-US" dirty="0"/>
          </a:p>
        </p:txBody>
      </p:sp>
      <p:pic>
        <p:nvPicPr>
          <p:cNvPr id="5" name="Picture 4">
            <a:extLst>
              <a:ext uri="{FF2B5EF4-FFF2-40B4-BE49-F238E27FC236}">
                <a16:creationId xmlns:a16="http://schemas.microsoft.com/office/drawing/2014/main" id="{F381C6A3-0621-B001-2A07-7ABEBDDB32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336" y="947668"/>
            <a:ext cx="10426535" cy="4303862"/>
          </a:xfrm>
          <a:prstGeom prst="rect">
            <a:avLst/>
          </a:prstGeom>
        </p:spPr>
      </p:pic>
      <p:sp>
        <p:nvSpPr>
          <p:cNvPr id="6" name="TextBox 5">
            <a:extLst>
              <a:ext uri="{FF2B5EF4-FFF2-40B4-BE49-F238E27FC236}">
                <a16:creationId xmlns:a16="http://schemas.microsoft.com/office/drawing/2014/main" id="{3E6D9FC1-0901-FD8E-A5D5-77A0E1A1B5B8}"/>
              </a:ext>
            </a:extLst>
          </p:cNvPr>
          <p:cNvSpPr txBox="1"/>
          <p:nvPr/>
        </p:nvSpPr>
        <p:spPr>
          <a:xfrm>
            <a:off x="2861778" y="175185"/>
            <a:ext cx="8651796" cy="830997"/>
          </a:xfrm>
          <a:prstGeom prst="rect">
            <a:avLst/>
          </a:prstGeom>
          <a:noFill/>
        </p:spPr>
        <p:txBody>
          <a:bodyPr wrap="square" rtlCol="0">
            <a:spAutoFit/>
          </a:bodyPr>
          <a:lstStyle/>
          <a:p>
            <a:r>
              <a:rPr lang="en-US" sz="2400" b="1" dirty="0"/>
              <a:t>Employees Who Attained 25 Years of Service Credit After June 30, 2007, and before June 28, 2011 </a:t>
            </a:r>
          </a:p>
        </p:txBody>
      </p:sp>
      <p:sp>
        <p:nvSpPr>
          <p:cNvPr id="4" name="TextBox 3">
            <a:extLst>
              <a:ext uri="{FF2B5EF4-FFF2-40B4-BE49-F238E27FC236}">
                <a16:creationId xmlns:a16="http://schemas.microsoft.com/office/drawing/2014/main" id="{D4702861-DB01-7140-4E80-D6AA43F7681D}"/>
              </a:ext>
            </a:extLst>
          </p:cNvPr>
          <p:cNvSpPr txBox="1"/>
          <p:nvPr/>
        </p:nvSpPr>
        <p:spPr>
          <a:xfrm>
            <a:off x="1591755" y="5214116"/>
            <a:ext cx="9921819" cy="369332"/>
          </a:xfrm>
          <a:prstGeom prst="rect">
            <a:avLst/>
          </a:prstGeom>
          <a:noFill/>
        </p:spPr>
        <p:txBody>
          <a:bodyPr wrap="none" rtlCol="0">
            <a:spAutoFit/>
          </a:bodyPr>
          <a:lstStyle/>
          <a:p>
            <a:r>
              <a:rPr lang="en-US" dirty="0">
                <a:highlight>
                  <a:srgbClr val="00FF00"/>
                </a:highlight>
              </a:rPr>
              <a:t>Checking to verify if others on the plan on the plan must participate in Wellness Program for waiver.</a:t>
            </a:r>
          </a:p>
        </p:txBody>
      </p:sp>
    </p:spTree>
    <p:extLst>
      <p:ext uri="{BB962C8B-B14F-4D97-AF65-F5344CB8AC3E}">
        <p14:creationId xmlns:p14="http://schemas.microsoft.com/office/powerpoint/2010/main" val="341330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AC1EC-71E8-E94A-9ECC-02207D86AC48}"/>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99E94467-C5FB-C777-B041-A5CABDEFD739}"/>
              </a:ext>
            </a:extLst>
          </p:cNvPr>
          <p:cNvSpPr>
            <a:spLocks noGrp="1" noChangeArrowheads="1"/>
          </p:cNvSpPr>
          <p:nvPr>
            <p:ph type="ctrTitle"/>
          </p:nvPr>
        </p:nvSpPr>
        <p:spPr>
          <a:xfrm>
            <a:off x="2465614"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70EB4001-2DE4-9371-8E7B-330184D1F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0DCA77EF-CF00-A580-7ECC-60FC75D140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16</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AC7505B5-CD71-175B-2480-2786B4894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4" name="TextBox 3">
            <a:extLst>
              <a:ext uri="{FF2B5EF4-FFF2-40B4-BE49-F238E27FC236}">
                <a16:creationId xmlns:a16="http://schemas.microsoft.com/office/drawing/2014/main" id="{57C77BD6-C16F-2898-8F9F-7F1BA7C9D15D}"/>
              </a:ext>
            </a:extLst>
          </p:cNvPr>
          <p:cNvSpPr txBox="1"/>
          <p:nvPr/>
        </p:nvSpPr>
        <p:spPr>
          <a:xfrm>
            <a:off x="800100" y="1404257"/>
            <a:ext cx="10923814" cy="3108543"/>
          </a:xfrm>
          <a:prstGeom prst="rect">
            <a:avLst/>
          </a:prstGeom>
          <a:noFill/>
        </p:spPr>
        <p:txBody>
          <a:bodyPr wrap="square">
            <a:spAutoFit/>
          </a:bodyPr>
          <a:lstStyle/>
          <a:p>
            <a:r>
              <a:rPr lang="en-US" sz="2800" dirty="0"/>
              <a:t>Health Contribution is 1.5% of 50% of the last annual salary received prior to retirement </a:t>
            </a:r>
          </a:p>
          <a:p>
            <a:endParaRPr lang="en-US" sz="2800" dirty="0"/>
          </a:p>
          <a:p>
            <a:r>
              <a:rPr lang="en-US" sz="2800" dirty="0"/>
              <a:t>▪ Aetna Freedom 10 and NJ Direct 10 are not available </a:t>
            </a:r>
          </a:p>
          <a:p>
            <a:endParaRPr lang="en-US" sz="2800" dirty="0"/>
          </a:p>
          <a:p>
            <a:r>
              <a:rPr lang="en-US" sz="2800" dirty="0"/>
              <a:t>▪ Partial reimbursement of $46.10 for Medicare Part B 	premium (per                eligible covered individual) if hire date is on or before July 1, 1995.</a:t>
            </a:r>
          </a:p>
        </p:txBody>
      </p:sp>
      <p:sp>
        <p:nvSpPr>
          <p:cNvPr id="5" name="TextBox 4">
            <a:extLst>
              <a:ext uri="{FF2B5EF4-FFF2-40B4-BE49-F238E27FC236}">
                <a16:creationId xmlns:a16="http://schemas.microsoft.com/office/drawing/2014/main" id="{7566BE29-5D03-AC8C-F04B-7D6587981C4E}"/>
              </a:ext>
            </a:extLst>
          </p:cNvPr>
          <p:cNvSpPr txBox="1"/>
          <p:nvPr/>
        </p:nvSpPr>
        <p:spPr>
          <a:xfrm>
            <a:off x="2861779" y="260476"/>
            <a:ext cx="8071692" cy="830997"/>
          </a:xfrm>
          <a:prstGeom prst="rect">
            <a:avLst/>
          </a:prstGeom>
          <a:noFill/>
        </p:spPr>
        <p:txBody>
          <a:bodyPr wrap="square" rtlCol="0">
            <a:spAutoFit/>
          </a:bodyPr>
          <a:lstStyle/>
          <a:p>
            <a:r>
              <a:rPr lang="en-US" sz="2400" b="1" dirty="0"/>
              <a:t>Employees Who Attained 20 Years of Service Credit by June 28, 2011, and Retire with 25 Years of Service Credit </a:t>
            </a:r>
          </a:p>
        </p:txBody>
      </p:sp>
    </p:spTree>
    <p:extLst>
      <p:ext uri="{BB962C8B-B14F-4D97-AF65-F5344CB8AC3E}">
        <p14:creationId xmlns:p14="http://schemas.microsoft.com/office/powerpoint/2010/main" val="215766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B2B1E-A498-9046-6844-2CF83E0B3652}"/>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F1F2F37-8FD3-EE01-3AB6-502F55618940}"/>
              </a:ext>
            </a:extLst>
          </p:cNvPr>
          <p:cNvSpPr>
            <a:spLocks noGrp="1" noChangeArrowheads="1"/>
          </p:cNvSpPr>
          <p:nvPr>
            <p:ph type="ctrTitle"/>
          </p:nvPr>
        </p:nvSpPr>
        <p:spPr>
          <a:xfrm>
            <a:off x="2581275" y="1003718"/>
            <a:ext cx="8077200" cy="1713289"/>
          </a:xfrm>
        </p:spPr>
        <p:txBody>
          <a:bodyPr rtlCol="0">
            <a:normAutofit fontScale="90000"/>
          </a:bodyPr>
          <a:lstStyle/>
          <a:p>
            <a:pPr>
              <a:defRPr/>
            </a:pP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FDEA0D74-9949-6530-66D8-AD6CB12C0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03ED7979-C36F-D70A-17A9-9DCFB56227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17</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79B1C77D-0787-BB9E-AD00-80486F9E1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70"/>
            <a:ext cx="2861778" cy="970603"/>
          </a:xfrm>
          <a:prstGeom prst="rect">
            <a:avLst/>
          </a:prstGeom>
        </p:spPr>
      </p:pic>
      <p:sp>
        <p:nvSpPr>
          <p:cNvPr id="4" name="TextBox 3">
            <a:extLst>
              <a:ext uri="{FF2B5EF4-FFF2-40B4-BE49-F238E27FC236}">
                <a16:creationId xmlns:a16="http://schemas.microsoft.com/office/drawing/2014/main" id="{2B55D8B1-A268-EF9D-8E02-8AB1669C3733}"/>
              </a:ext>
            </a:extLst>
          </p:cNvPr>
          <p:cNvSpPr txBox="1"/>
          <p:nvPr/>
        </p:nvSpPr>
        <p:spPr>
          <a:xfrm>
            <a:off x="3844413" y="6037005"/>
            <a:ext cx="6007509" cy="923330"/>
          </a:xfrm>
          <a:prstGeom prst="rect">
            <a:avLst/>
          </a:prstGeom>
          <a:noFill/>
        </p:spPr>
        <p:txBody>
          <a:bodyPr wrap="square">
            <a:spAutoFit/>
          </a:bodyPr>
          <a:lstStyle/>
          <a:p>
            <a:r>
              <a:rPr lang="en-US" dirty="0">
                <a:hlinkClick r:id="rId5"/>
              </a:rPr>
              <a:t>https://nj.gov/treasury/pensions/hb-retired-shbp.shtml</a:t>
            </a:r>
            <a:endParaRPr lang="en-US" dirty="0"/>
          </a:p>
          <a:p>
            <a:endParaRPr lang="en-US" dirty="0"/>
          </a:p>
          <a:p>
            <a:endParaRPr lang="en-US" dirty="0"/>
          </a:p>
        </p:txBody>
      </p:sp>
      <p:pic>
        <p:nvPicPr>
          <p:cNvPr id="6" name="Picture 5">
            <a:extLst>
              <a:ext uri="{FF2B5EF4-FFF2-40B4-BE49-F238E27FC236}">
                <a16:creationId xmlns:a16="http://schemas.microsoft.com/office/drawing/2014/main" id="{13E67882-321F-13BA-13A8-8F6224A2A2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619" y="970328"/>
            <a:ext cx="9045677" cy="4958191"/>
          </a:xfrm>
          <a:prstGeom prst="rect">
            <a:avLst/>
          </a:prstGeom>
        </p:spPr>
      </p:pic>
      <p:sp>
        <p:nvSpPr>
          <p:cNvPr id="7" name="TextBox 6">
            <a:extLst>
              <a:ext uri="{FF2B5EF4-FFF2-40B4-BE49-F238E27FC236}">
                <a16:creationId xmlns:a16="http://schemas.microsoft.com/office/drawing/2014/main" id="{FFFD8A28-059C-24C1-654F-74A4043DE169}"/>
              </a:ext>
            </a:extLst>
          </p:cNvPr>
          <p:cNvSpPr txBox="1"/>
          <p:nvPr/>
        </p:nvSpPr>
        <p:spPr>
          <a:xfrm>
            <a:off x="4697301" y="385720"/>
            <a:ext cx="3337260" cy="369332"/>
          </a:xfrm>
          <a:prstGeom prst="rect">
            <a:avLst/>
          </a:prstGeom>
          <a:noFill/>
        </p:spPr>
        <p:txBody>
          <a:bodyPr wrap="none" rtlCol="0">
            <a:spAutoFit/>
          </a:bodyPr>
          <a:lstStyle/>
          <a:p>
            <a:r>
              <a:rPr lang="en-US" b="1" dirty="0"/>
              <a:t>State Health Benefits Program</a:t>
            </a:r>
          </a:p>
        </p:txBody>
      </p:sp>
    </p:spTree>
    <p:extLst>
      <p:ext uri="{BB962C8B-B14F-4D97-AF65-F5344CB8AC3E}">
        <p14:creationId xmlns:p14="http://schemas.microsoft.com/office/powerpoint/2010/main" val="116421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B2CC-669D-2A90-D8CD-48E2C23F8B0B}"/>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71957DE1-F55C-21C1-F557-F2935B235680}"/>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3136B436-E8DE-9EE1-ACE8-12385F4B3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BC917229-CBDA-EABC-4E47-3556AC0544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18</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EBF406D8-6D10-ACE5-063B-0F9100E42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50"/>
            <a:ext cx="2861778" cy="970603"/>
          </a:xfrm>
          <a:prstGeom prst="rect">
            <a:avLst/>
          </a:prstGeom>
        </p:spPr>
      </p:pic>
      <p:sp>
        <p:nvSpPr>
          <p:cNvPr id="4" name="TextBox 3">
            <a:extLst>
              <a:ext uri="{FF2B5EF4-FFF2-40B4-BE49-F238E27FC236}">
                <a16:creationId xmlns:a16="http://schemas.microsoft.com/office/drawing/2014/main" id="{83E8B501-47B6-9C8A-32F3-D0E643070AB9}"/>
              </a:ext>
            </a:extLst>
          </p:cNvPr>
          <p:cNvSpPr txBox="1"/>
          <p:nvPr/>
        </p:nvSpPr>
        <p:spPr>
          <a:xfrm>
            <a:off x="2615380" y="160965"/>
            <a:ext cx="9497962" cy="830997"/>
          </a:xfrm>
          <a:prstGeom prst="rect">
            <a:avLst/>
          </a:prstGeom>
          <a:noFill/>
        </p:spPr>
        <p:txBody>
          <a:bodyPr wrap="square">
            <a:spAutoFit/>
          </a:bodyPr>
          <a:lstStyle/>
          <a:p>
            <a:r>
              <a:rPr lang="en-US" sz="2400" b="1" dirty="0"/>
              <a:t>Employees Who Attained 20 Years of Service Credit After June 28, 2011 and Retire with 25 Years of Service Credit </a:t>
            </a:r>
          </a:p>
        </p:txBody>
      </p:sp>
      <p:sp>
        <p:nvSpPr>
          <p:cNvPr id="5" name="TextBox 4">
            <a:extLst>
              <a:ext uri="{FF2B5EF4-FFF2-40B4-BE49-F238E27FC236}">
                <a16:creationId xmlns:a16="http://schemas.microsoft.com/office/drawing/2014/main" id="{78F026A6-3752-689D-E4C3-627709DD3275}"/>
              </a:ext>
            </a:extLst>
          </p:cNvPr>
          <p:cNvSpPr txBox="1"/>
          <p:nvPr/>
        </p:nvSpPr>
        <p:spPr>
          <a:xfrm>
            <a:off x="1246238" y="1239957"/>
            <a:ext cx="10156723" cy="4124206"/>
          </a:xfrm>
          <a:prstGeom prst="rect">
            <a:avLst/>
          </a:prstGeom>
          <a:noFill/>
        </p:spPr>
        <p:txBody>
          <a:bodyPr wrap="square" rtlCol="0">
            <a:spAutoFit/>
          </a:bodyPr>
          <a:lstStyle/>
          <a:p>
            <a:r>
              <a:rPr lang="en-US" sz="2400" dirty="0"/>
              <a:t>Health contribution is based on the applicable percentage of premium based on 50% of the last annual salary prior to retirement. </a:t>
            </a:r>
          </a:p>
          <a:p>
            <a:endParaRPr lang="en-US" sz="1000" dirty="0"/>
          </a:p>
          <a:p>
            <a:r>
              <a:rPr lang="en-US" sz="2400" dirty="0"/>
              <a:t>▪ Percentage of Premium for Retirees:</a:t>
            </a:r>
            <a:br>
              <a:rPr lang="en-US" sz="2400" dirty="0"/>
            </a:br>
            <a:r>
              <a:rPr lang="en-US" sz="2400" dirty="0"/>
              <a:t>	</a:t>
            </a:r>
            <a:r>
              <a:rPr lang="en-US" dirty="0"/>
              <a:t>HEALTH BENEFITS CONTRIBUTION — PERCENTAGE OF PREMIUM   </a:t>
            </a:r>
            <a:r>
              <a:rPr lang="en-US" sz="2400" dirty="0">
                <a:hlinkClick r:id="rId5"/>
              </a:rPr>
              <a:t>hr1016</a:t>
            </a:r>
            <a:endParaRPr lang="en-US" sz="2400" dirty="0"/>
          </a:p>
          <a:p>
            <a:endParaRPr lang="en-US" sz="1200" dirty="0"/>
          </a:p>
          <a:p>
            <a:r>
              <a:rPr lang="en-US" sz="2400" dirty="0"/>
              <a:t>State Retired Group Medicare and Non-Medicare Monthly Rates Effective     	      1/1/2026 to 12/31/2026 Medical Including Rx         </a:t>
            </a:r>
            <a:r>
              <a:rPr lang="en-US" sz="2400" dirty="0">
                <a:hlinkClick r:id="rId6"/>
              </a:rPr>
              <a:t>hr1094</a:t>
            </a:r>
            <a:endParaRPr lang="en-US" sz="2400" dirty="0"/>
          </a:p>
          <a:p>
            <a:endParaRPr lang="en-US" sz="1200" dirty="0"/>
          </a:p>
          <a:p>
            <a:r>
              <a:rPr lang="en-US" sz="2400" dirty="0"/>
              <a:t>▪ Aetna Freedom 10 and NJ Direct 10 are not available </a:t>
            </a:r>
          </a:p>
          <a:p>
            <a:endParaRPr lang="en-US" sz="1200" dirty="0"/>
          </a:p>
          <a:p>
            <a:r>
              <a:rPr lang="en-US" sz="2400" dirty="0"/>
              <a:t>▪ Partial reimbursement of $46.10 for Medicare Part B premium (per eligible covered individual) if hire date is on or before July 1, 1995</a:t>
            </a:r>
          </a:p>
        </p:txBody>
      </p:sp>
    </p:spTree>
    <p:extLst>
      <p:ext uri="{BB962C8B-B14F-4D97-AF65-F5344CB8AC3E}">
        <p14:creationId xmlns:p14="http://schemas.microsoft.com/office/powerpoint/2010/main" val="163875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19</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F2281958-6CF0-0AC9-4488-13C348716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pic>
        <p:nvPicPr>
          <p:cNvPr id="7" name="Picture 6">
            <a:extLst>
              <a:ext uri="{FF2B5EF4-FFF2-40B4-BE49-F238E27FC236}">
                <a16:creationId xmlns:a16="http://schemas.microsoft.com/office/drawing/2014/main" id="{A8397A9B-D914-4D2A-0EB9-2DD1944D4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426" y="1366685"/>
            <a:ext cx="10954921" cy="39974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2EB3-E001-550B-A440-34708207A4E4}"/>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673B344F-9D17-68CC-E4B8-7740EB68DDD7}"/>
              </a:ext>
            </a:extLst>
          </p:cNvPr>
          <p:cNvSpPr>
            <a:spLocks noGrp="1" noChangeArrowheads="1"/>
          </p:cNvSpPr>
          <p:nvPr>
            <p:ph type="title"/>
          </p:nvPr>
        </p:nvSpPr>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sp>
        <p:nvSpPr>
          <p:cNvPr id="5" name="Content Placeholder 4">
            <a:extLst>
              <a:ext uri="{FF2B5EF4-FFF2-40B4-BE49-F238E27FC236}">
                <a16:creationId xmlns:a16="http://schemas.microsoft.com/office/drawing/2014/main" id="{6B189B8F-B2E3-3000-B049-990173EF2585}"/>
              </a:ext>
            </a:extLst>
          </p:cNvPr>
          <p:cNvSpPr>
            <a:spLocks noGrp="1"/>
          </p:cNvSpPr>
          <p:nvPr>
            <p:ph idx="1"/>
          </p:nvPr>
        </p:nvSpPr>
        <p:spPr>
          <a:xfrm>
            <a:off x="403123" y="884904"/>
            <a:ext cx="11616813" cy="4896464"/>
          </a:xfrm>
        </p:spPr>
        <p:txBody>
          <a:bodyPr>
            <a:normAutofit fontScale="92500" lnSpcReduction="20000"/>
          </a:bodyPr>
          <a:lstStyle/>
          <a:p>
            <a:pPr marL="0" indent="0" algn="ctr">
              <a:buNone/>
            </a:pPr>
            <a:r>
              <a:rPr lang="en-US" sz="4400" dirty="0"/>
              <a:t>Voluntary Separation Incentive Program 2026 </a:t>
            </a:r>
          </a:p>
          <a:p>
            <a:pPr marL="0" indent="0" algn="ctr">
              <a:buNone/>
            </a:pPr>
            <a:endParaRPr lang="en-US" sz="2600" dirty="0"/>
          </a:p>
          <a:p>
            <a:pPr marL="0" indent="0">
              <a:buNone/>
            </a:pPr>
            <a:r>
              <a:rPr lang="en-US" i="1" dirty="0"/>
              <a:t>			</a:t>
            </a:r>
            <a:r>
              <a:rPr lang="en-US" b="1" dirty="0"/>
              <a:t>     Healthcare Benefit in Retirement</a:t>
            </a:r>
          </a:p>
          <a:p>
            <a:pPr marL="0" indent="0">
              <a:buNone/>
            </a:pPr>
            <a:endParaRPr lang="en-US" sz="1300" b="1" dirty="0"/>
          </a:p>
          <a:p>
            <a:r>
              <a:rPr lang="en-US" dirty="0"/>
              <a:t>This discussion centers on what your healthcare benefit may be in retirement (plans and costs), given the number of categories that exist. </a:t>
            </a:r>
          </a:p>
          <a:p>
            <a:r>
              <a:rPr lang="en-US" dirty="0"/>
              <a:t>We will provide you with some tools to help you figure out where you may fall within our Master agreement with the state of NJ, side letter of agreement IV. </a:t>
            </a:r>
          </a:p>
          <a:p>
            <a:r>
              <a:rPr lang="en-US" dirty="0"/>
              <a:t>Various links to further help you to explore your options will be shared.</a:t>
            </a:r>
          </a:p>
          <a:p>
            <a:pPr marL="0" indent="0">
              <a:buNone/>
            </a:pPr>
            <a:r>
              <a:rPr lang="en-US" b="1" i="1" u="sng" dirty="0"/>
              <a:t>Please note:</a:t>
            </a:r>
            <a:r>
              <a:rPr lang="en-US" dirty="0"/>
              <a:t> This is not meant to replace an audit of your service credit or any other related steps needed for you to actually retire with your healthcare benefit; but rather to help you find information to better understand what you need to ask/know in order to make the most informed decisions for yourself and your family. </a:t>
            </a:r>
          </a:p>
          <a:p>
            <a:endParaRPr lang="en-US" dirty="0"/>
          </a:p>
          <a:p>
            <a:pPr marL="0" indent="0" algn="ctr">
              <a:buNone/>
            </a:pPr>
            <a:endParaRPr lang="en-US" dirty="0"/>
          </a:p>
        </p:txBody>
      </p:sp>
      <p:sp>
        <p:nvSpPr>
          <p:cNvPr id="4100" name="Slide Number Placeholder 3">
            <a:extLst>
              <a:ext uri="{FF2B5EF4-FFF2-40B4-BE49-F238E27FC236}">
                <a16:creationId xmlns:a16="http://schemas.microsoft.com/office/drawing/2014/main" id="{48CB2267-196D-E172-9B90-4F9D261A08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a:t>
            </a:fld>
            <a:endParaRPr lang="en-US" altLang="en-US" sz="1200" dirty="0">
              <a:solidFill>
                <a:srgbClr val="898989"/>
              </a:solidFill>
            </a:endParaRPr>
          </a:p>
        </p:txBody>
      </p:sp>
      <p:pic>
        <p:nvPicPr>
          <p:cNvPr id="4099" name="Picture 6" descr="ru_powerpoint_footer">
            <a:extLst>
              <a:ext uri="{FF2B5EF4-FFF2-40B4-BE49-F238E27FC236}">
                <a16:creationId xmlns:a16="http://schemas.microsoft.com/office/drawing/2014/main" id="{681F7C1E-622C-CF7B-8A1C-E50960D3E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C4B5773-B88F-0769-0924-D159D7C2D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4" y="0"/>
            <a:ext cx="2689714" cy="912246"/>
          </a:xfrm>
          <a:prstGeom prst="rect">
            <a:avLst/>
          </a:prstGeom>
        </p:spPr>
      </p:pic>
    </p:spTree>
    <p:extLst>
      <p:ext uri="{BB962C8B-B14F-4D97-AF65-F5344CB8AC3E}">
        <p14:creationId xmlns:p14="http://schemas.microsoft.com/office/powerpoint/2010/main" val="324300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47A9-3001-C2D4-8C65-EB30C7E7EAE9}"/>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4BFFDD0D-DF26-C35B-AC2C-91EB9BFE3991}"/>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C7C4C7C9-F30E-6F20-841B-38EC7EBCC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CE89F213-B771-79C0-6579-CE72F0C193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20</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F15899B3-F1CA-1D17-CE65-9FBD53565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pic>
        <p:nvPicPr>
          <p:cNvPr id="4" name="Picture 3">
            <a:extLst>
              <a:ext uri="{FF2B5EF4-FFF2-40B4-BE49-F238E27FC236}">
                <a16:creationId xmlns:a16="http://schemas.microsoft.com/office/drawing/2014/main" id="{CA9F74A1-04DB-6716-09E3-29A91BF58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491" y="1268361"/>
            <a:ext cx="9758854" cy="4232327"/>
          </a:xfrm>
          <a:prstGeom prst="rect">
            <a:avLst/>
          </a:prstGeom>
        </p:spPr>
      </p:pic>
    </p:spTree>
    <p:extLst>
      <p:ext uri="{BB962C8B-B14F-4D97-AF65-F5344CB8AC3E}">
        <p14:creationId xmlns:p14="http://schemas.microsoft.com/office/powerpoint/2010/main" val="325250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6F647-4BFF-0BFB-8057-329B50C78E59}"/>
            </a:ext>
          </a:extLst>
        </p:cNvPr>
        <p:cNvGrpSpPr/>
        <p:nvPr/>
      </p:nvGrpSpPr>
      <p:grpSpPr>
        <a:xfrm>
          <a:off x="0" y="0"/>
          <a:ext cx="0" cy="0"/>
          <a:chOff x="0" y="0"/>
          <a:chExt cx="0" cy="0"/>
        </a:xfrm>
      </p:grpSpPr>
      <p:pic>
        <p:nvPicPr>
          <p:cNvPr id="4099" name="Picture 6" descr="ru_powerpoint_footer">
            <a:extLst>
              <a:ext uri="{FF2B5EF4-FFF2-40B4-BE49-F238E27FC236}">
                <a16:creationId xmlns:a16="http://schemas.microsoft.com/office/drawing/2014/main" id="{ACE7AECE-D22D-A579-68FE-7A7AA8E1A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4662"/>
            <a:ext cx="12192000" cy="9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20FAECAE-FF58-876E-E0DB-E9E7E7C573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21</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BE2A3CDD-9600-2D13-4ECE-A00469438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82282" cy="688258"/>
          </a:xfrm>
          <a:prstGeom prst="rect">
            <a:avLst/>
          </a:prstGeom>
        </p:spPr>
      </p:pic>
      <p:sp>
        <p:nvSpPr>
          <p:cNvPr id="7" name="TextBox 6">
            <a:extLst>
              <a:ext uri="{FF2B5EF4-FFF2-40B4-BE49-F238E27FC236}">
                <a16:creationId xmlns:a16="http://schemas.microsoft.com/office/drawing/2014/main" id="{21BD05AE-329D-318A-5A2D-DD393360EF0C}"/>
              </a:ext>
            </a:extLst>
          </p:cNvPr>
          <p:cNvSpPr txBox="1"/>
          <p:nvPr/>
        </p:nvSpPr>
        <p:spPr>
          <a:xfrm>
            <a:off x="228493" y="1801106"/>
            <a:ext cx="5720023" cy="3539430"/>
          </a:xfrm>
          <a:prstGeom prst="rect">
            <a:avLst/>
          </a:prstGeom>
          <a:noFill/>
        </p:spPr>
        <p:txBody>
          <a:bodyPr wrap="square">
            <a:spAutoFit/>
          </a:bodyPr>
          <a:lstStyle/>
          <a:p>
            <a:pPr rtl="0">
              <a:buNone/>
            </a:pPr>
            <a:r>
              <a:rPr lang="en-US" sz="3200" b="0" i="0" u="none" strike="noStrike" dirty="0">
                <a:solidFill>
                  <a:srgbClr val="000000"/>
                </a:solidFill>
                <a:effectLst/>
              </a:rPr>
              <a:t>Using 50% of your annual last salary - use </a:t>
            </a:r>
            <a:r>
              <a:rPr lang="en-US" sz="3200" b="0" i="0" u="sng" strike="noStrike" dirty="0">
                <a:solidFill>
                  <a:srgbClr val="0097A7"/>
                </a:solidFill>
                <a:effectLst/>
                <a:hlinkClick r:id="rId5"/>
              </a:rPr>
              <a:t>hr1016</a:t>
            </a:r>
            <a:r>
              <a:rPr lang="en-US" sz="3200" b="0" i="0" u="none" strike="noStrike" dirty="0">
                <a:solidFill>
                  <a:srgbClr val="000000"/>
                </a:solidFill>
                <a:effectLst/>
              </a:rPr>
              <a:t> - to determine the percentage of the full cost that the retiree is responsible for.</a:t>
            </a:r>
            <a:endParaRPr lang="en-US" sz="3200" b="0" dirty="0">
              <a:effectLst/>
            </a:endParaRPr>
          </a:p>
          <a:p>
            <a:pPr>
              <a:buNone/>
            </a:pPr>
            <a:br>
              <a:rPr lang="en-US" sz="3200" b="0" dirty="0">
                <a:effectLst/>
              </a:rPr>
            </a:br>
            <a:endParaRPr lang="en-US" sz="3200" dirty="0"/>
          </a:p>
        </p:txBody>
      </p:sp>
      <p:pic>
        <p:nvPicPr>
          <p:cNvPr id="1026" name="Picture 2">
            <a:extLst>
              <a:ext uri="{FF2B5EF4-FFF2-40B4-BE49-F238E27FC236}">
                <a16:creationId xmlns:a16="http://schemas.microsoft.com/office/drawing/2014/main" id="{BF147C95-9C16-88F8-4F3E-491C98CFFF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36525"/>
            <a:ext cx="5624152" cy="582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BD81B06-984C-A687-7482-2D473C3ABEFE}"/>
              </a:ext>
            </a:extLst>
          </p:cNvPr>
          <p:cNvSpPr txBox="1"/>
          <p:nvPr/>
        </p:nvSpPr>
        <p:spPr>
          <a:xfrm>
            <a:off x="363794" y="914401"/>
            <a:ext cx="3868943" cy="1354217"/>
          </a:xfrm>
          <a:prstGeom prst="rect">
            <a:avLst/>
          </a:prstGeom>
          <a:noFill/>
        </p:spPr>
        <p:txBody>
          <a:bodyPr wrap="square">
            <a:spAutoFit/>
          </a:bodyPr>
          <a:lstStyle/>
          <a:p>
            <a:pPr rtl="0">
              <a:spcAft>
                <a:spcPts val="1200"/>
              </a:spcAft>
              <a:buNone/>
            </a:pPr>
            <a:r>
              <a:rPr lang="en-US" sz="3600" b="1" i="0" u="none" strike="noStrike" dirty="0">
                <a:solidFill>
                  <a:srgbClr val="000000"/>
                </a:solidFill>
                <a:effectLst/>
                <a:latin typeface="+mj-lt"/>
              </a:rPr>
              <a:t>Step 2</a:t>
            </a:r>
            <a:endParaRPr lang="en-US" sz="3600" b="0" dirty="0">
              <a:effectLst/>
              <a:latin typeface="+mj-lt"/>
            </a:endParaRPr>
          </a:p>
          <a:p>
            <a:pPr>
              <a:buNone/>
            </a:pPr>
            <a:br>
              <a:rPr lang="en-US" dirty="0"/>
            </a:br>
            <a:endParaRPr lang="en-US" dirty="0"/>
          </a:p>
        </p:txBody>
      </p:sp>
      <p:sp>
        <p:nvSpPr>
          <p:cNvPr id="2" name="TextBox 1">
            <a:extLst>
              <a:ext uri="{FF2B5EF4-FFF2-40B4-BE49-F238E27FC236}">
                <a16:creationId xmlns:a16="http://schemas.microsoft.com/office/drawing/2014/main" id="{DCBC8C8A-4F4C-0515-A8E5-21F4598C83D6}"/>
              </a:ext>
            </a:extLst>
          </p:cNvPr>
          <p:cNvSpPr txBox="1"/>
          <p:nvPr/>
        </p:nvSpPr>
        <p:spPr>
          <a:xfrm>
            <a:off x="2419350" y="5999085"/>
            <a:ext cx="10663084" cy="646331"/>
          </a:xfrm>
          <a:prstGeom prst="rect">
            <a:avLst/>
          </a:prstGeom>
          <a:noFill/>
        </p:spPr>
        <p:txBody>
          <a:bodyPr wrap="square" rtlCol="0">
            <a:spAutoFit/>
          </a:bodyPr>
          <a:lstStyle/>
          <a:p>
            <a:r>
              <a:rPr lang="en-US" dirty="0">
                <a:hlinkClick r:id="rId7"/>
              </a:rPr>
              <a:t>https://www.nj.gov/treasury/pensions/documents/hb/oe2026/hr1016.pdf</a:t>
            </a:r>
            <a:endParaRPr lang="en-US" dirty="0"/>
          </a:p>
          <a:p>
            <a:endParaRPr lang="en-US" dirty="0"/>
          </a:p>
        </p:txBody>
      </p:sp>
    </p:spTree>
    <p:extLst>
      <p:ext uri="{BB962C8B-B14F-4D97-AF65-F5344CB8AC3E}">
        <p14:creationId xmlns:p14="http://schemas.microsoft.com/office/powerpoint/2010/main" val="272419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8A2FE-4B7F-6DE8-CF5D-F58A3484AF87}"/>
            </a:ext>
          </a:extLst>
        </p:cNvPr>
        <p:cNvGrpSpPr/>
        <p:nvPr/>
      </p:nvGrpSpPr>
      <p:grpSpPr>
        <a:xfrm>
          <a:off x="0" y="0"/>
          <a:ext cx="0" cy="0"/>
          <a:chOff x="0" y="0"/>
          <a:chExt cx="0" cy="0"/>
        </a:xfrm>
      </p:grpSpPr>
      <p:pic>
        <p:nvPicPr>
          <p:cNvPr id="4099" name="Picture 6" descr="ru_powerpoint_footer">
            <a:extLst>
              <a:ext uri="{FF2B5EF4-FFF2-40B4-BE49-F238E27FC236}">
                <a16:creationId xmlns:a16="http://schemas.microsoft.com/office/drawing/2014/main" id="{EEC2099B-5D24-CD2A-7BB7-1A75B7575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38092"/>
            <a:ext cx="12192000" cy="101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EEBFECFC-E538-2460-C435-BD622CD98A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22</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9DDCA8A2-AF3E-4269-6EDE-5DED9C4D4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2012"/>
            <a:ext cx="3004457" cy="855735"/>
          </a:xfrm>
          <a:prstGeom prst="rect">
            <a:avLst/>
          </a:prstGeom>
        </p:spPr>
      </p:pic>
      <p:sp>
        <p:nvSpPr>
          <p:cNvPr id="11" name="TextBox 10">
            <a:extLst>
              <a:ext uri="{FF2B5EF4-FFF2-40B4-BE49-F238E27FC236}">
                <a16:creationId xmlns:a16="http://schemas.microsoft.com/office/drawing/2014/main" id="{3847E95C-728E-FA43-F66B-199ABA06A50A}"/>
              </a:ext>
            </a:extLst>
          </p:cNvPr>
          <p:cNvSpPr txBox="1"/>
          <p:nvPr/>
        </p:nvSpPr>
        <p:spPr>
          <a:xfrm>
            <a:off x="568162" y="840653"/>
            <a:ext cx="1868129" cy="707886"/>
          </a:xfrm>
          <a:prstGeom prst="rect">
            <a:avLst/>
          </a:prstGeom>
          <a:noFill/>
        </p:spPr>
        <p:txBody>
          <a:bodyPr wrap="square" rtlCol="0">
            <a:spAutoFit/>
          </a:bodyPr>
          <a:lstStyle/>
          <a:p>
            <a:r>
              <a:rPr lang="en-US" sz="4000" b="1" dirty="0"/>
              <a:t>Step 3</a:t>
            </a:r>
            <a:endParaRPr lang="en-US" sz="4000" dirty="0"/>
          </a:p>
        </p:txBody>
      </p:sp>
      <p:sp>
        <p:nvSpPr>
          <p:cNvPr id="13" name="TextBox 12">
            <a:extLst>
              <a:ext uri="{FF2B5EF4-FFF2-40B4-BE49-F238E27FC236}">
                <a16:creationId xmlns:a16="http://schemas.microsoft.com/office/drawing/2014/main" id="{CEC742B6-9F60-6703-8B22-42D14AD8F8CB}"/>
              </a:ext>
            </a:extLst>
          </p:cNvPr>
          <p:cNvSpPr txBox="1"/>
          <p:nvPr/>
        </p:nvSpPr>
        <p:spPr>
          <a:xfrm>
            <a:off x="717083" y="3555583"/>
            <a:ext cx="10883606" cy="2800767"/>
          </a:xfrm>
          <a:prstGeom prst="rect">
            <a:avLst/>
          </a:prstGeom>
          <a:noFill/>
        </p:spPr>
        <p:txBody>
          <a:bodyPr wrap="square">
            <a:spAutoFit/>
          </a:bodyPr>
          <a:lstStyle/>
          <a:p>
            <a:pPr rtl="0">
              <a:buNone/>
            </a:pPr>
            <a:r>
              <a:rPr lang="en-US" sz="4400" b="0" i="0" u="none" strike="noStrike" dirty="0">
                <a:solidFill>
                  <a:srgbClr val="000000"/>
                </a:solidFill>
                <a:effectLst/>
              </a:rPr>
              <a:t>Choose a health plan from </a:t>
            </a:r>
            <a:r>
              <a:rPr lang="en-US" sz="4400" b="0" i="0" u="sng" strike="noStrike" dirty="0">
                <a:solidFill>
                  <a:srgbClr val="0097A7"/>
                </a:solidFill>
                <a:effectLst/>
                <a:hlinkClick r:id="rId5"/>
              </a:rPr>
              <a:t>hr1094</a:t>
            </a:r>
            <a:r>
              <a:rPr lang="en-US" sz="4400" b="0" i="0" u="none" strike="noStrike" dirty="0">
                <a:solidFill>
                  <a:srgbClr val="000000"/>
                </a:solidFill>
                <a:effectLst/>
              </a:rPr>
              <a:t> and find the monthly cost.</a:t>
            </a:r>
            <a:endParaRPr lang="en-US" sz="4400" b="0" dirty="0">
              <a:effectLst/>
            </a:endParaRPr>
          </a:p>
          <a:p>
            <a:pPr>
              <a:buNone/>
            </a:pPr>
            <a:br>
              <a:rPr lang="en-US" sz="4400" b="0" dirty="0">
                <a:effectLst/>
              </a:rPr>
            </a:br>
            <a:endParaRPr lang="en-US" sz="4400" dirty="0"/>
          </a:p>
        </p:txBody>
      </p:sp>
      <p:pic>
        <p:nvPicPr>
          <p:cNvPr id="8194" name="Picture 2">
            <a:extLst>
              <a:ext uri="{FF2B5EF4-FFF2-40B4-BE49-F238E27FC236}">
                <a16:creationId xmlns:a16="http://schemas.microsoft.com/office/drawing/2014/main" id="{6079FEBD-78E3-923F-78F8-632445D4E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09" y="1615469"/>
            <a:ext cx="10960591" cy="15759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4FE87E-F2F8-2F44-8496-508E1F6A17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6291" y="5555247"/>
            <a:ext cx="7445190" cy="495306"/>
          </a:xfrm>
          <a:prstGeom prst="rect">
            <a:avLst/>
          </a:prstGeom>
        </p:spPr>
      </p:pic>
    </p:spTree>
    <p:extLst>
      <p:ext uri="{BB962C8B-B14F-4D97-AF65-F5344CB8AC3E}">
        <p14:creationId xmlns:p14="http://schemas.microsoft.com/office/powerpoint/2010/main" val="322769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24A4-1C4A-0F56-0ADA-5C9DB75ADC94}"/>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6A3FA3A8-29CA-57E9-BC17-CD0288FF32AF}"/>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5D214C0E-5B55-996D-D2EB-D25C17A7D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8300D3C1-1654-A485-7677-0E4EDFA9CC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23</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363ED16C-709A-878B-B999-9B9B8CBEE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pic>
        <p:nvPicPr>
          <p:cNvPr id="9" name="Picture 8">
            <a:extLst>
              <a:ext uri="{FF2B5EF4-FFF2-40B4-BE49-F238E27FC236}">
                <a16:creationId xmlns:a16="http://schemas.microsoft.com/office/drawing/2014/main" id="{2FEF9B20-9149-34E2-98C3-59C04F833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587" y="1573160"/>
            <a:ext cx="10461523" cy="3927527"/>
          </a:xfrm>
          <a:prstGeom prst="rect">
            <a:avLst/>
          </a:prstGeom>
        </p:spPr>
      </p:pic>
    </p:spTree>
    <p:extLst>
      <p:ext uri="{BB962C8B-B14F-4D97-AF65-F5344CB8AC3E}">
        <p14:creationId xmlns:p14="http://schemas.microsoft.com/office/powerpoint/2010/main" val="3319810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4FCC4-0A40-0DC7-A739-29FAF6D2B69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F0495029-2E79-2E48-A0F4-16E6C8943FDB}"/>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0CA23CF4-45A3-65A2-1505-220F29ADC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F451E78A-3D41-093A-3773-0727E243D2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24</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2F7CCE65-06C4-3D22-7903-6FDC0C9FB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61778" cy="970603"/>
          </a:xfrm>
          <a:prstGeom prst="rect">
            <a:avLst/>
          </a:prstGeom>
        </p:spPr>
      </p:pic>
      <p:pic>
        <p:nvPicPr>
          <p:cNvPr id="4" name="Picture 3">
            <a:extLst>
              <a:ext uri="{FF2B5EF4-FFF2-40B4-BE49-F238E27FC236}">
                <a16:creationId xmlns:a16="http://schemas.microsoft.com/office/drawing/2014/main" id="{18B3BE12-0112-898C-5A9D-BE096A6A6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73" y="1011593"/>
            <a:ext cx="11287053" cy="4489095"/>
          </a:xfrm>
          <a:prstGeom prst="rect">
            <a:avLst/>
          </a:prstGeom>
        </p:spPr>
      </p:pic>
      <p:sp>
        <p:nvSpPr>
          <p:cNvPr id="2" name="TextBox 1">
            <a:extLst>
              <a:ext uri="{FF2B5EF4-FFF2-40B4-BE49-F238E27FC236}">
                <a16:creationId xmlns:a16="http://schemas.microsoft.com/office/drawing/2014/main" id="{99B935E4-42EB-028E-4629-19C8F37B3AAD}"/>
              </a:ext>
            </a:extLst>
          </p:cNvPr>
          <p:cNvSpPr txBox="1"/>
          <p:nvPr/>
        </p:nvSpPr>
        <p:spPr>
          <a:xfrm>
            <a:off x="2657167" y="5095257"/>
            <a:ext cx="3667433" cy="954107"/>
          </a:xfrm>
          <a:prstGeom prst="rect">
            <a:avLst/>
          </a:prstGeom>
          <a:noFill/>
        </p:spPr>
        <p:txBody>
          <a:bodyPr wrap="square" rtlCol="0">
            <a:spAutoFit/>
          </a:bodyPr>
          <a:lstStyle/>
          <a:p>
            <a:endParaRPr lang="en-US" sz="2800" dirty="0"/>
          </a:p>
          <a:p>
            <a:endParaRPr lang="en-US" sz="2800" dirty="0"/>
          </a:p>
        </p:txBody>
      </p:sp>
    </p:spTree>
    <p:extLst>
      <p:ext uri="{BB962C8B-B14F-4D97-AF65-F5344CB8AC3E}">
        <p14:creationId xmlns:p14="http://schemas.microsoft.com/office/powerpoint/2010/main" val="324691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60F94-2B1A-28B2-9FA2-9D71BA28E3EA}"/>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577B717E-47EA-7314-DA89-9159A8E9EDE3}"/>
              </a:ext>
            </a:extLst>
          </p:cNvPr>
          <p:cNvSpPr>
            <a:spLocks noGrp="1" noChangeArrowheads="1"/>
          </p:cNvSpPr>
          <p:nvPr>
            <p:ph type="ctrTitle"/>
          </p:nvPr>
        </p:nvSpPr>
        <p:spPr>
          <a:xfrm>
            <a:off x="1981200" y="2136775"/>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48CC82B5-846C-E8B5-E33E-839286805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C8A723BB-FB6F-8C85-ADC6-BAF20F0EEE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25</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47F32755-B616-BEAB-D0F5-875C68C11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6" name="TextBox 5">
            <a:extLst>
              <a:ext uri="{FF2B5EF4-FFF2-40B4-BE49-F238E27FC236}">
                <a16:creationId xmlns:a16="http://schemas.microsoft.com/office/drawing/2014/main" id="{27B91D14-DECD-CB31-D2DF-C29657CFF9E2}"/>
              </a:ext>
            </a:extLst>
          </p:cNvPr>
          <p:cNvSpPr txBox="1"/>
          <p:nvPr/>
        </p:nvSpPr>
        <p:spPr>
          <a:xfrm>
            <a:off x="383458" y="1273066"/>
            <a:ext cx="11572568" cy="584775"/>
          </a:xfrm>
          <a:prstGeom prst="rect">
            <a:avLst/>
          </a:prstGeom>
          <a:noFill/>
        </p:spPr>
        <p:txBody>
          <a:bodyPr wrap="square">
            <a:spAutoFit/>
          </a:bodyPr>
          <a:lstStyle/>
          <a:p>
            <a:r>
              <a:rPr lang="en-US" sz="3200" dirty="0"/>
              <a:t>Employees Who Retire With Less Than 25 Years of Service Credit</a:t>
            </a:r>
          </a:p>
        </p:txBody>
      </p:sp>
      <p:sp>
        <p:nvSpPr>
          <p:cNvPr id="7" name="TextBox 6">
            <a:extLst>
              <a:ext uri="{FF2B5EF4-FFF2-40B4-BE49-F238E27FC236}">
                <a16:creationId xmlns:a16="http://schemas.microsoft.com/office/drawing/2014/main" id="{CAA1628D-00EE-1DB8-B6DE-ACF41C678C1F}"/>
              </a:ext>
            </a:extLst>
          </p:cNvPr>
          <p:cNvSpPr txBox="1"/>
          <p:nvPr/>
        </p:nvSpPr>
        <p:spPr>
          <a:xfrm>
            <a:off x="1789471" y="2384669"/>
            <a:ext cx="8972200" cy="523220"/>
          </a:xfrm>
          <a:prstGeom prst="rect">
            <a:avLst/>
          </a:prstGeom>
          <a:noFill/>
        </p:spPr>
        <p:txBody>
          <a:bodyPr wrap="none" rtlCol="0">
            <a:spAutoFit/>
          </a:bodyPr>
          <a:lstStyle/>
          <a:p>
            <a:r>
              <a:rPr lang="en-US" sz="2800" dirty="0"/>
              <a:t>Required to pay the full group rate on the State’s web site</a:t>
            </a:r>
            <a:r>
              <a:rPr lang="en-US" dirty="0"/>
              <a:t>.</a:t>
            </a:r>
          </a:p>
        </p:txBody>
      </p:sp>
    </p:spTree>
    <p:extLst>
      <p:ext uri="{BB962C8B-B14F-4D97-AF65-F5344CB8AC3E}">
        <p14:creationId xmlns:p14="http://schemas.microsoft.com/office/powerpoint/2010/main" val="281637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49E4D-BBB4-2E9A-D72B-B87B877B3517}"/>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40766E59-45C1-C732-5B09-51A936E500F4}"/>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84AF58A5-6A04-CA92-8F3F-0D5547699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7221"/>
            <a:ext cx="12192000" cy="120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89A2F6CE-44A5-C98C-F630-D28AEAE10F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26</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B9214C01-3636-414A-D4BF-4DCA61567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2" name="TextBox 1">
            <a:extLst>
              <a:ext uri="{FF2B5EF4-FFF2-40B4-BE49-F238E27FC236}">
                <a16:creationId xmlns:a16="http://schemas.microsoft.com/office/drawing/2014/main" id="{91EB2258-4752-DA93-E48C-D4087061853E}"/>
              </a:ext>
            </a:extLst>
          </p:cNvPr>
          <p:cNvSpPr txBox="1"/>
          <p:nvPr/>
        </p:nvSpPr>
        <p:spPr>
          <a:xfrm>
            <a:off x="1808131" y="4934063"/>
            <a:ext cx="7694684" cy="1477328"/>
          </a:xfrm>
          <a:prstGeom prst="rect">
            <a:avLst/>
          </a:prstGeom>
          <a:noFill/>
        </p:spPr>
        <p:txBody>
          <a:bodyPr wrap="square" rtlCol="0">
            <a:spAutoFit/>
          </a:bodyPr>
          <a:lstStyle/>
          <a:p>
            <a:r>
              <a:rPr lang="en-US" dirty="0">
                <a:hlinkClick r:id="rId5"/>
              </a:rPr>
              <a:t>https://www.nj.gov/treasury/pensions/documents/hb/oe2026/hd1169.pdf</a:t>
            </a:r>
            <a:endParaRPr lang="en-US" dirty="0"/>
          </a:p>
          <a:p>
            <a:r>
              <a:rPr lang="en-US" dirty="0">
                <a:hlinkClick r:id="rId6"/>
              </a:rPr>
              <a:t>https://www.nj.gov/treasury/pensions/documents/factsheets/fact73.pdf</a:t>
            </a:r>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A11614EE-3527-0B15-32CA-C737BD5ACC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078" y="1388962"/>
            <a:ext cx="10243595" cy="3310360"/>
          </a:xfrm>
          <a:prstGeom prst="rect">
            <a:avLst/>
          </a:prstGeom>
        </p:spPr>
      </p:pic>
    </p:spTree>
    <p:extLst>
      <p:ext uri="{BB962C8B-B14F-4D97-AF65-F5344CB8AC3E}">
        <p14:creationId xmlns:p14="http://schemas.microsoft.com/office/powerpoint/2010/main" val="335119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A5EA1-8B76-ECEA-281F-90BADBB908EB}"/>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E164F122-4BD2-4FDA-690A-7F3F67350CC0}"/>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CED5FA6C-54C0-DCF9-3719-94EF5EB17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57DB3182-67DD-9725-769C-1273971F36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27</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21825A77-30FF-6F9E-4558-2FD863227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5" name="TextBox 4">
            <a:extLst>
              <a:ext uri="{FF2B5EF4-FFF2-40B4-BE49-F238E27FC236}">
                <a16:creationId xmlns:a16="http://schemas.microsoft.com/office/drawing/2014/main" id="{77060AD0-FE9D-CB0B-CE80-DBF6D36B5DA7}"/>
              </a:ext>
            </a:extLst>
          </p:cNvPr>
          <p:cNvSpPr txBox="1"/>
          <p:nvPr/>
        </p:nvSpPr>
        <p:spPr>
          <a:xfrm>
            <a:off x="776748" y="1725414"/>
            <a:ext cx="9586452" cy="2462213"/>
          </a:xfrm>
          <a:prstGeom prst="rect">
            <a:avLst/>
          </a:prstGeom>
          <a:noFill/>
        </p:spPr>
        <p:txBody>
          <a:bodyPr wrap="square">
            <a:spAutoFit/>
          </a:bodyPr>
          <a:lstStyle/>
          <a:p>
            <a:pPr rtl="0">
              <a:spcAft>
                <a:spcPts val="1200"/>
              </a:spcAft>
              <a:buNone/>
            </a:pPr>
            <a:r>
              <a:rPr lang="en-US" sz="3600" b="0" i="0" u="none" strike="noStrike" dirty="0">
                <a:solidFill>
                  <a:srgbClr val="595959"/>
                </a:solidFill>
                <a:effectLst/>
                <a:latin typeface="Garamond" panose="02020404030301010803" pitchFamily="18" charset="0"/>
              </a:rPr>
              <a:t>Retirees enrolled in a SHBP or SEHBP medical plan have access to the Retiree Prescription Drug Plan.</a:t>
            </a:r>
            <a:endParaRPr lang="en-US" sz="3600" b="0" dirty="0">
              <a:effectLst/>
            </a:endParaRPr>
          </a:p>
          <a:p>
            <a:pPr rtl="0">
              <a:spcAft>
                <a:spcPts val="1200"/>
              </a:spcAft>
              <a:buNone/>
            </a:pPr>
            <a:r>
              <a:rPr lang="en-US" sz="3600" b="0" i="0" u="none" strike="noStrike" dirty="0">
                <a:solidFill>
                  <a:srgbClr val="595959"/>
                </a:solidFill>
                <a:effectLst/>
                <a:latin typeface="Garamond" panose="02020404030301010803" pitchFamily="18" charset="0"/>
              </a:rPr>
              <a:t>Member Guidebook is  </a:t>
            </a:r>
            <a:r>
              <a:rPr lang="en-US" sz="3600" dirty="0">
                <a:hlinkClick r:id="rId5"/>
              </a:rPr>
              <a:t>Hp0506</a:t>
            </a:r>
            <a:r>
              <a:rPr lang="en-US" sz="3600" dirty="0"/>
              <a:t>  </a:t>
            </a:r>
            <a:br>
              <a:rPr lang="en-US" sz="3600" dirty="0"/>
            </a:br>
            <a:endParaRPr lang="en-US" sz="3600" dirty="0"/>
          </a:p>
        </p:txBody>
      </p:sp>
      <p:sp>
        <p:nvSpPr>
          <p:cNvPr id="7" name="TextBox 6">
            <a:extLst>
              <a:ext uri="{FF2B5EF4-FFF2-40B4-BE49-F238E27FC236}">
                <a16:creationId xmlns:a16="http://schemas.microsoft.com/office/drawing/2014/main" id="{0CF272F3-81BC-4998-F267-5B110B228FF8}"/>
              </a:ext>
            </a:extLst>
          </p:cNvPr>
          <p:cNvSpPr txBox="1"/>
          <p:nvPr/>
        </p:nvSpPr>
        <p:spPr>
          <a:xfrm>
            <a:off x="3283974" y="320020"/>
            <a:ext cx="7855975" cy="1415772"/>
          </a:xfrm>
          <a:prstGeom prst="rect">
            <a:avLst/>
          </a:prstGeom>
          <a:noFill/>
        </p:spPr>
        <p:txBody>
          <a:bodyPr wrap="square">
            <a:spAutoFit/>
          </a:bodyPr>
          <a:lstStyle/>
          <a:p>
            <a:pPr rtl="0">
              <a:spcAft>
                <a:spcPts val="1200"/>
              </a:spcAft>
              <a:buNone/>
            </a:pPr>
            <a:r>
              <a:rPr lang="en-US" sz="4000" b="0" i="0" u="none" strike="noStrike" dirty="0">
                <a:solidFill>
                  <a:srgbClr val="595959"/>
                </a:solidFill>
                <a:effectLst/>
                <a:latin typeface="Garamond" panose="02020404030301010803" pitchFamily="18" charset="0"/>
              </a:rPr>
              <a:t>Prescription Drug Plan</a:t>
            </a:r>
            <a:endParaRPr lang="en-US" sz="4000" b="0" dirty="0">
              <a:effectLst/>
            </a:endParaRPr>
          </a:p>
          <a:p>
            <a:pPr>
              <a:buNone/>
            </a:pPr>
            <a:br>
              <a:rPr lang="en-US" dirty="0"/>
            </a:br>
            <a:endParaRPr lang="en-US" dirty="0"/>
          </a:p>
        </p:txBody>
      </p:sp>
      <p:pic>
        <p:nvPicPr>
          <p:cNvPr id="9" name="Picture 8">
            <a:extLst>
              <a:ext uri="{FF2B5EF4-FFF2-40B4-BE49-F238E27FC236}">
                <a16:creationId xmlns:a16="http://schemas.microsoft.com/office/drawing/2014/main" id="{95F054CC-A08A-115F-788E-BB225859B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076" y="3709345"/>
            <a:ext cx="8803924" cy="478282"/>
          </a:xfrm>
          <a:prstGeom prst="rect">
            <a:avLst/>
          </a:prstGeom>
        </p:spPr>
      </p:pic>
      <p:sp>
        <p:nvSpPr>
          <p:cNvPr id="2" name="TextBox 1">
            <a:extLst>
              <a:ext uri="{FF2B5EF4-FFF2-40B4-BE49-F238E27FC236}">
                <a16:creationId xmlns:a16="http://schemas.microsoft.com/office/drawing/2014/main" id="{EF6B917F-9E49-3FDC-7C17-ED4580477EC7}"/>
              </a:ext>
            </a:extLst>
          </p:cNvPr>
          <p:cNvSpPr txBox="1"/>
          <p:nvPr/>
        </p:nvSpPr>
        <p:spPr>
          <a:xfrm>
            <a:off x="1179871" y="4669691"/>
            <a:ext cx="8957965" cy="1154162"/>
          </a:xfrm>
          <a:prstGeom prst="rect">
            <a:avLst/>
          </a:prstGeom>
          <a:noFill/>
          <a:ln>
            <a:solidFill>
              <a:schemeClr val="tx1"/>
            </a:solidFill>
          </a:ln>
        </p:spPr>
        <p:txBody>
          <a:bodyPr wrap="none" rtlCol="0">
            <a:spAutoFit/>
          </a:bodyPr>
          <a:lstStyle/>
          <a:p>
            <a:r>
              <a:rPr lang="en-US" sz="2400" dirty="0"/>
              <a:t>Your Prescription Drug Benefit and Medicare (Letter 10/25)</a:t>
            </a:r>
          </a:p>
          <a:p>
            <a:endParaRPr lang="en-US" sz="900" dirty="0">
              <a:hlinkClick r:id="rId7"/>
            </a:endParaRPr>
          </a:p>
          <a:p>
            <a:r>
              <a:rPr lang="en-US" dirty="0">
                <a:hlinkClick r:id="rId7"/>
              </a:rPr>
              <a:t>https://www.nj.gov/treasury/pensions/documents/pdf/creditable-coverage-letter.pdf</a:t>
            </a:r>
            <a:r>
              <a:rPr lang="en-US" dirty="0"/>
              <a:t>        </a:t>
            </a:r>
          </a:p>
          <a:p>
            <a:r>
              <a:rPr lang="en-US" dirty="0"/>
              <a:t>				</a:t>
            </a:r>
            <a:r>
              <a:rPr lang="en-US" sz="1400" dirty="0"/>
              <a:t>Read to discuss with HR</a:t>
            </a:r>
          </a:p>
        </p:txBody>
      </p:sp>
    </p:spTree>
    <p:extLst>
      <p:ext uri="{BB962C8B-B14F-4D97-AF65-F5344CB8AC3E}">
        <p14:creationId xmlns:p14="http://schemas.microsoft.com/office/powerpoint/2010/main" val="30131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B0BF-96EA-EAEE-4CED-4F6464B950FA}"/>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7487BAA4-1F93-D2B5-DD8A-E9C5DCAABFAA}"/>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EEEE8A9F-44E4-E392-D477-80D0A3F3C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BA3FA28D-FACB-E8C8-A1E8-F06C0C76A9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28</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35C3FAD7-0AD5-DBF2-30D5-2B7F8F021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4" name="TextBox 3">
            <a:extLst>
              <a:ext uri="{FF2B5EF4-FFF2-40B4-BE49-F238E27FC236}">
                <a16:creationId xmlns:a16="http://schemas.microsoft.com/office/drawing/2014/main" id="{FEF39332-CA50-3A4A-E62A-DB7F7660CB5F}"/>
              </a:ext>
            </a:extLst>
          </p:cNvPr>
          <p:cNvSpPr txBox="1"/>
          <p:nvPr/>
        </p:nvSpPr>
        <p:spPr>
          <a:xfrm>
            <a:off x="3156156" y="131602"/>
            <a:ext cx="8077200" cy="954107"/>
          </a:xfrm>
          <a:prstGeom prst="rect">
            <a:avLst/>
          </a:prstGeom>
          <a:noFill/>
        </p:spPr>
        <p:txBody>
          <a:bodyPr wrap="square">
            <a:spAutoFit/>
          </a:bodyPr>
          <a:lstStyle/>
          <a:p>
            <a:r>
              <a:rPr lang="en-US" sz="2800" dirty="0"/>
              <a:t>Enrolling in Retired Group State Health Benefits Medicare Part A and Part B Enrollment</a:t>
            </a:r>
          </a:p>
        </p:txBody>
      </p:sp>
      <p:sp>
        <p:nvSpPr>
          <p:cNvPr id="6" name="TextBox 5">
            <a:extLst>
              <a:ext uri="{FF2B5EF4-FFF2-40B4-BE49-F238E27FC236}">
                <a16:creationId xmlns:a16="http://schemas.microsoft.com/office/drawing/2014/main" id="{24988F3C-4E4F-FF8E-0554-AADBE0B02D01}"/>
              </a:ext>
            </a:extLst>
          </p:cNvPr>
          <p:cNvSpPr txBox="1"/>
          <p:nvPr/>
        </p:nvSpPr>
        <p:spPr>
          <a:xfrm>
            <a:off x="533400" y="1096427"/>
            <a:ext cx="11582400" cy="4739759"/>
          </a:xfrm>
          <a:prstGeom prst="rect">
            <a:avLst/>
          </a:prstGeom>
          <a:noFill/>
        </p:spPr>
        <p:txBody>
          <a:bodyPr wrap="square">
            <a:spAutoFit/>
          </a:bodyPr>
          <a:lstStyle/>
          <a:p>
            <a:r>
              <a:rPr lang="en-US" sz="2600" dirty="0"/>
              <a:t>Two months prior to retirement, retirees and/or their spouses/same-sex domestic or civil union partners, that are age 65 and older are required to enroll into Medicare Part A and Part B. </a:t>
            </a:r>
          </a:p>
          <a:p>
            <a:endParaRPr lang="en-US" sz="800" dirty="0"/>
          </a:p>
          <a:p>
            <a:r>
              <a:rPr lang="en-US" sz="2400" dirty="0">
                <a:hlinkClick r:id="rId5">
                  <a:extLst>
                    <a:ext uri="{A12FA001-AC4F-418D-AE19-62706E023703}">
                      <ahyp:hlinkClr xmlns:ahyp="http://schemas.microsoft.com/office/drawing/2018/hyperlinkcolor" val="tx"/>
                    </a:ext>
                  </a:extLst>
                </a:hlinkClick>
              </a:rPr>
              <a:t>Medicare &amp; You 2026</a:t>
            </a:r>
          </a:p>
          <a:p>
            <a:r>
              <a:rPr lang="en-US" sz="2000" dirty="0">
                <a:solidFill>
                  <a:srgbClr val="467886"/>
                </a:solidFill>
                <a:hlinkClick r:id="rId5">
                  <a:extLst>
                    <a:ext uri="{A12FA001-AC4F-418D-AE19-62706E023703}">
                      <ahyp:hlinkClr xmlns:ahyp="http://schemas.microsoft.com/office/drawing/2018/hyperlinkcolor" val="tx"/>
                    </a:ext>
                  </a:extLst>
                </a:hlinkClick>
              </a:rPr>
              <a:t>https://www.medicare.gov/publications/10050-medicare-and-you.pdf</a:t>
            </a:r>
            <a:endParaRPr lang="en-US" sz="2000" dirty="0"/>
          </a:p>
          <a:p>
            <a:endParaRPr lang="en-US" sz="800" dirty="0"/>
          </a:p>
          <a:p>
            <a:r>
              <a:rPr lang="en-US" sz="2400" dirty="0"/>
              <a:t>▪   You can enroll in Medicare in the following ways: 					 	Online at www.SocialSecurity.gov 							 	Calling Social Security at 1-800-772-1213 (M-F 7AM to 7 PM) 			 	In- Person at your local Social Security Office </a:t>
            </a:r>
          </a:p>
          <a:p>
            <a:endParaRPr lang="en-US" sz="1000" dirty="0"/>
          </a:p>
          <a:p>
            <a:r>
              <a:rPr lang="en-US" sz="2400" dirty="0"/>
              <a:t>▪   Social Security Administration works with Medicare Services by enrolling</a:t>
            </a:r>
          </a:p>
          <a:p>
            <a:endParaRPr lang="en-US" sz="1000" dirty="0"/>
          </a:p>
          <a:p>
            <a:pPr marL="342900" indent="-342900">
              <a:buFont typeface="Wingdings" panose="05000000000000000000" pitchFamily="2" charset="2"/>
              <a:buChar char="§"/>
            </a:pPr>
            <a:r>
              <a:rPr lang="en-US" sz="2400" dirty="0"/>
              <a:t>You must to work with HR for necessary Employment Verification for Part B.</a:t>
            </a:r>
          </a:p>
        </p:txBody>
      </p:sp>
    </p:spTree>
    <p:extLst>
      <p:ext uri="{BB962C8B-B14F-4D97-AF65-F5344CB8AC3E}">
        <p14:creationId xmlns:p14="http://schemas.microsoft.com/office/powerpoint/2010/main" val="3510062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3D5B7-FCB1-D551-847E-6F7B6252C058}"/>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6DB16823-0B2E-C5A7-8F1B-95B09ADC07EA}"/>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C45C4646-CFDE-2573-EFB8-327D6A489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D8374856-DE0E-9AAA-D2B3-C9105395B6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29</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818733AE-F387-1E7E-34BA-859708AC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2" name="TextBox 1">
            <a:extLst>
              <a:ext uri="{FF2B5EF4-FFF2-40B4-BE49-F238E27FC236}">
                <a16:creationId xmlns:a16="http://schemas.microsoft.com/office/drawing/2014/main" id="{B9B4FAE1-6AE6-53E9-812E-EF7109B6FB40}"/>
              </a:ext>
            </a:extLst>
          </p:cNvPr>
          <p:cNvSpPr txBox="1"/>
          <p:nvPr/>
        </p:nvSpPr>
        <p:spPr>
          <a:xfrm>
            <a:off x="154858" y="994132"/>
            <a:ext cx="12115800" cy="4616648"/>
          </a:xfrm>
          <a:prstGeom prst="rect">
            <a:avLst/>
          </a:prstGeom>
          <a:noFill/>
        </p:spPr>
        <p:txBody>
          <a:bodyPr wrap="square" rtlCol="0">
            <a:spAutoFit/>
          </a:bodyPr>
          <a:lstStyle/>
          <a:p>
            <a:endParaRPr lang="en-US" sz="1600" dirty="0"/>
          </a:p>
          <a:p>
            <a:r>
              <a:rPr lang="en-US" sz="3600" dirty="0"/>
              <a:t> Please contact Human Resources:</a:t>
            </a:r>
          </a:p>
          <a:p>
            <a:endParaRPr lang="en-US" dirty="0"/>
          </a:p>
          <a:p>
            <a:r>
              <a:rPr lang="en-US" sz="3200" dirty="0"/>
              <a:t> Jillian Itri,  itri@rowan.edu </a:t>
            </a:r>
          </a:p>
          <a:p>
            <a:r>
              <a:rPr lang="en-US" sz="3200" dirty="0"/>
              <a:t>	Coordinator of Pension/Retirement &amp; Supplemental Annuities		For guideline information to support your decision</a:t>
            </a:r>
          </a:p>
          <a:p>
            <a:endParaRPr lang="en-US" sz="3200" dirty="0"/>
          </a:p>
          <a:p>
            <a:r>
              <a:rPr lang="en-US" sz="3200" dirty="0"/>
              <a:t>Scott Agostini, agostini@rowan.edu 						Senior Director Operations 							         	For information/questions about the VSIP</a:t>
            </a:r>
          </a:p>
        </p:txBody>
      </p:sp>
      <p:sp>
        <p:nvSpPr>
          <p:cNvPr id="5" name="TextBox 4">
            <a:extLst>
              <a:ext uri="{FF2B5EF4-FFF2-40B4-BE49-F238E27FC236}">
                <a16:creationId xmlns:a16="http://schemas.microsoft.com/office/drawing/2014/main" id="{4622B573-01C5-409F-2D5D-BA5AC28999F6}"/>
              </a:ext>
            </a:extLst>
          </p:cNvPr>
          <p:cNvSpPr txBox="1"/>
          <p:nvPr/>
        </p:nvSpPr>
        <p:spPr>
          <a:xfrm>
            <a:off x="2980896" y="304007"/>
            <a:ext cx="6931898" cy="584775"/>
          </a:xfrm>
          <a:prstGeom prst="rect">
            <a:avLst/>
          </a:prstGeom>
          <a:noFill/>
        </p:spPr>
        <p:txBody>
          <a:bodyPr wrap="none" rtlCol="0">
            <a:spAutoFit/>
          </a:bodyPr>
          <a:lstStyle/>
          <a:p>
            <a:r>
              <a:rPr lang="en-US" sz="3200" dirty="0"/>
              <a:t>Considering Retiring Though This VSIP </a:t>
            </a:r>
          </a:p>
        </p:txBody>
      </p:sp>
    </p:spTree>
    <p:extLst>
      <p:ext uri="{BB962C8B-B14F-4D97-AF65-F5344CB8AC3E}">
        <p14:creationId xmlns:p14="http://schemas.microsoft.com/office/powerpoint/2010/main" val="226418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9438-75AE-DEFF-1AAD-4B2CF4BCC030}"/>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2691D0D6-EEF4-7C9D-789D-5B4C3BE341EE}"/>
              </a:ext>
            </a:extLst>
          </p:cNvPr>
          <p:cNvSpPr>
            <a:spLocks noGrp="1" noChangeArrowheads="1"/>
          </p:cNvSpPr>
          <p:nvPr>
            <p:ph type="ctrTitle"/>
          </p:nvPr>
        </p:nvSpPr>
        <p:spPr>
          <a:xfrm>
            <a:off x="1288026" y="4120553"/>
            <a:ext cx="9861755" cy="1243609"/>
          </a:xfrm>
        </p:spPr>
        <p:txBody>
          <a:bodyPr rtlCol="0">
            <a:normAutofit fontScale="90000"/>
          </a:bodyPr>
          <a:lstStyle/>
          <a:p>
            <a:br>
              <a:rPr lang="en-US" sz="4900" b="1" dirty="0"/>
            </a:br>
            <a:br>
              <a:rPr lang="en-US" sz="3100" b="1" dirty="0"/>
            </a:br>
            <a:br>
              <a:rPr lang="en-US" sz="3100" b="1" dirty="0"/>
            </a:br>
            <a:br>
              <a:rPr lang="en-US" sz="3100" b="1" dirty="0"/>
            </a:br>
            <a:endParaRPr lang="en-US" sz="3100" dirty="0"/>
          </a:p>
        </p:txBody>
      </p:sp>
      <p:pic>
        <p:nvPicPr>
          <p:cNvPr id="4099" name="Picture 6" descr="ru_powerpoint_footer">
            <a:extLst>
              <a:ext uri="{FF2B5EF4-FFF2-40B4-BE49-F238E27FC236}">
                <a16:creationId xmlns:a16="http://schemas.microsoft.com/office/drawing/2014/main" id="{6D717AEB-0FF0-972E-116E-39562569C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911"/>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B3C4D252-057A-5514-734A-A25F8960D0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3</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365AF90F-9948-63DE-14B0-67AF2349C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2" name="TextBox 1">
            <a:extLst>
              <a:ext uri="{FF2B5EF4-FFF2-40B4-BE49-F238E27FC236}">
                <a16:creationId xmlns:a16="http://schemas.microsoft.com/office/drawing/2014/main" id="{3936C1D6-30D4-6F74-2EF2-3CD8E5B1CBD5}"/>
              </a:ext>
            </a:extLst>
          </p:cNvPr>
          <p:cNvSpPr txBox="1"/>
          <p:nvPr/>
        </p:nvSpPr>
        <p:spPr>
          <a:xfrm>
            <a:off x="409575" y="972883"/>
            <a:ext cx="11782425" cy="7048083"/>
          </a:xfrm>
          <a:prstGeom prst="rect">
            <a:avLst/>
          </a:prstGeom>
          <a:noFill/>
        </p:spPr>
        <p:txBody>
          <a:bodyPr wrap="square" rtlCol="0">
            <a:spAutoFit/>
          </a:bodyPr>
          <a:lstStyle/>
          <a:p>
            <a:r>
              <a:rPr lang="en-US" sz="2800" dirty="0"/>
              <a:t>Health Benefits Information – Retirees</a:t>
            </a:r>
          </a:p>
          <a:p>
            <a:r>
              <a:rPr lang="en-US" sz="2800" dirty="0">
                <a:hlinkClick r:id="rId5"/>
              </a:rPr>
              <a:t>https://www.nj.gov/treasury/pensions/hb-info-retired.shtml</a:t>
            </a:r>
            <a:endParaRPr lang="en-US" sz="2800" dirty="0"/>
          </a:p>
          <a:p>
            <a:endParaRPr lang="en-US" sz="900" dirty="0"/>
          </a:p>
          <a:p>
            <a:r>
              <a:rPr lang="en-US" sz="2400" dirty="0"/>
              <a:t>PERS    </a:t>
            </a:r>
            <a:r>
              <a:rPr lang="en-US" sz="2400" dirty="0">
                <a:hlinkClick r:id="rId6"/>
              </a:rPr>
              <a:t>https://www.nj.gov/treasury/pensions/documents/factsheets/fact05.pdf</a:t>
            </a:r>
            <a:endParaRPr lang="en-US" sz="2400" dirty="0"/>
          </a:p>
          <a:p>
            <a:r>
              <a:rPr lang="en-US" sz="2400" dirty="0"/>
              <a:t>ABP       </a:t>
            </a:r>
            <a:r>
              <a:rPr lang="en-US" sz="2400" dirty="0">
                <a:hlinkClick r:id="rId7"/>
              </a:rPr>
              <a:t>fact38</a:t>
            </a:r>
            <a:r>
              <a:rPr lang="en-US" sz="2400" dirty="0"/>
              <a:t> </a:t>
            </a:r>
          </a:p>
          <a:p>
            <a:endParaRPr lang="en-US" sz="1000" dirty="0"/>
          </a:p>
          <a:p>
            <a:r>
              <a:rPr lang="en-US" sz="2800" dirty="0"/>
              <a:t>Health Benefits Coverage – Enrolling as a Retiree			</a:t>
            </a:r>
          </a:p>
          <a:p>
            <a:r>
              <a:rPr lang="en-US" sz="2800" dirty="0">
                <a:hlinkClick r:id="rId8"/>
              </a:rPr>
              <a:t>https://nj.gov/treasury/pensions/documents/factsheets/fact11.pdf</a:t>
            </a:r>
            <a:endParaRPr lang="en-US" sz="2800" dirty="0"/>
          </a:p>
          <a:p>
            <a:endParaRPr lang="en-US" sz="1000" dirty="0"/>
          </a:p>
          <a:p>
            <a:r>
              <a:rPr lang="en-US" sz="2800" dirty="0"/>
              <a:t>State Retired Group Medical Plan Design - Plan Year 2026</a:t>
            </a:r>
          </a:p>
          <a:p>
            <a:r>
              <a:rPr lang="en-US" sz="2800" dirty="0">
                <a:hlinkClick r:id="rId9"/>
              </a:rPr>
              <a:t>https://www.nj.gov/treasury/pensions/documents/hb/oe2026/hr0898.pdf</a:t>
            </a:r>
            <a:endParaRPr lang="en-US" sz="2800" dirty="0"/>
          </a:p>
          <a:p>
            <a:endParaRPr lang="en-US" sz="1100" dirty="0"/>
          </a:p>
          <a:p>
            <a:r>
              <a:rPr lang="en-US" sz="2800" dirty="0">
                <a:hlinkClick r:id="rId10"/>
              </a:rPr>
              <a:t>https://www.nj.gov/treasury/pensions/documents/pdf/creditable-coverage-letter.pdf</a:t>
            </a:r>
            <a:r>
              <a:rPr lang="en-US" sz="2800" dirty="0"/>
              <a:t>         Your Prescription Drug Benefit and Medicare (Letter 10/25)</a:t>
            </a:r>
          </a:p>
          <a:p>
            <a:r>
              <a:rPr lang="en-US" sz="2800" dirty="0"/>
              <a:t>				</a:t>
            </a:r>
            <a:r>
              <a:rPr lang="en-US" sz="2000" dirty="0"/>
              <a:t>Read to discuss with HR</a:t>
            </a:r>
          </a:p>
          <a:p>
            <a:endParaRPr lang="en-US" sz="2800" dirty="0"/>
          </a:p>
          <a:p>
            <a:endParaRPr lang="en-US" sz="2800" dirty="0"/>
          </a:p>
          <a:p>
            <a:br>
              <a:rPr lang="en-US" sz="2800" dirty="0"/>
            </a:br>
            <a:endParaRPr lang="en-US" sz="2800" dirty="0"/>
          </a:p>
        </p:txBody>
      </p:sp>
      <p:sp>
        <p:nvSpPr>
          <p:cNvPr id="5" name="TextBox 4">
            <a:extLst>
              <a:ext uri="{FF2B5EF4-FFF2-40B4-BE49-F238E27FC236}">
                <a16:creationId xmlns:a16="http://schemas.microsoft.com/office/drawing/2014/main" id="{89FCA24D-5494-B572-72EF-7350F68600A1}"/>
              </a:ext>
            </a:extLst>
          </p:cNvPr>
          <p:cNvSpPr txBox="1"/>
          <p:nvPr/>
        </p:nvSpPr>
        <p:spPr>
          <a:xfrm>
            <a:off x="3784191" y="94412"/>
            <a:ext cx="5781352" cy="646331"/>
          </a:xfrm>
          <a:prstGeom prst="rect">
            <a:avLst/>
          </a:prstGeom>
          <a:noFill/>
        </p:spPr>
        <p:txBody>
          <a:bodyPr wrap="square" rtlCol="0">
            <a:spAutoFit/>
          </a:bodyPr>
          <a:lstStyle/>
          <a:p>
            <a:r>
              <a:rPr lang="en-US" sz="3600" b="1" dirty="0"/>
              <a:t>Fact Sheets to Review</a:t>
            </a:r>
            <a:endParaRPr lang="en-US" sz="3600" dirty="0"/>
          </a:p>
        </p:txBody>
      </p:sp>
    </p:spTree>
    <p:extLst>
      <p:ext uri="{BB962C8B-B14F-4D97-AF65-F5344CB8AC3E}">
        <p14:creationId xmlns:p14="http://schemas.microsoft.com/office/powerpoint/2010/main" val="1968281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0CFBA-FD8C-927A-0079-754F7B3EB889}"/>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797FE4DE-24E4-CD32-0F97-1EF7878A3FC7}"/>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0ED6C271-ABEC-D9EB-3F61-37BAE72B7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7345B51E-2E4C-8B2F-D49B-B19EBE8750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30</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2DF4BC13-4EEC-359C-8F9E-DEEA2B50D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5" name="TextBox 4">
            <a:extLst>
              <a:ext uri="{FF2B5EF4-FFF2-40B4-BE49-F238E27FC236}">
                <a16:creationId xmlns:a16="http://schemas.microsoft.com/office/drawing/2014/main" id="{8AC3CA48-4962-B978-4199-AAECE05DC9FE}"/>
              </a:ext>
            </a:extLst>
          </p:cNvPr>
          <p:cNvSpPr txBox="1"/>
          <p:nvPr/>
        </p:nvSpPr>
        <p:spPr>
          <a:xfrm>
            <a:off x="257175" y="1262251"/>
            <a:ext cx="11677650" cy="4770537"/>
          </a:xfrm>
          <a:prstGeom prst="rect">
            <a:avLst/>
          </a:prstGeom>
          <a:noFill/>
        </p:spPr>
        <p:txBody>
          <a:bodyPr wrap="square">
            <a:spAutoFit/>
          </a:bodyPr>
          <a:lstStyle/>
          <a:p>
            <a:endParaRPr lang="en-US" sz="1600" dirty="0"/>
          </a:p>
          <a:p>
            <a:r>
              <a:rPr lang="en-US" sz="3200" dirty="0"/>
              <a:t>Must have 10 years of service credit </a:t>
            </a:r>
          </a:p>
          <a:p>
            <a:endParaRPr lang="en-US" sz="1600" dirty="0"/>
          </a:p>
          <a:p>
            <a:r>
              <a:rPr lang="en-US" sz="3200" dirty="0"/>
              <a:t>Must be at least age 60 </a:t>
            </a:r>
          </a:p>
          <a:p>
            <a:endParaRPr lang="en-US" sz="1600" dirty="0"/>
          </a:p>
          <a:p>
            <a:r>
              <a:rPr lang="en-US" sz="3200" dirty="0"/>
              <a:t>Amount = ½ (one-half) of the annual base salary</a:t>
            </a:r>
          </a:p>
          <a:p>
            <a:endParaRPr lang="en-US" sz="1600" dirty="0"/>
          </a:p>
          <a:p>
            <a:r>
              <a:rPr lang="en-US" sz="3200" dirty="0"/>
              <a:t>Must </a:t>
            </a:r>
            <a:r>
              <a:rPr lang="en-US" sz="3200"/>
              <a:t>take the minimum </a:t>
            </a:r>
            <a:r>
              <a:rPr lang="en-US" sz="3200" dirty="0"/>
              <a:t>distribution within 30 days of retirement date </a:t>
            </a:r>
          </a:p>
          <a:p>
            <a:endParaRPr lang="en-US" sz="3200" dirty="0"/>
          </a:p>
          <a:p>
            <a:r>
              <a:rPr lang="en-US" sz="2400" dirty="0">
                <a:hlinkClick r:id="rId5"/>
              </a:rPr>
              <a:t>https://www.nj.gov/treasury/pensions/documents/factsheets/fact13.pdf</a:t>
            </a:r>
            <a:endParaRPr lang="en-US" sz="2400" dirty="0"/>
          </a:p>
          <a:p>
            <a:endParaRPr lang="en-US" sz="2400" dirty="0"/>
          </a:p>
        </p:txBody>
      </p:sp>
      <p:sp>
        <p:nvSpPr>
          <p:cNvPr id="6" name="TextBox 5">
            <a:extLst>
              <a:ext uri="{FF2B5EF4-FFF2-40B4-BE49-F238E27FC236}">
                <a16:creationId xmlns:a16="http://schemas.microsoft.com/office/drawing/2014/main" id="{5F4CA1BC-A939-0666-C4DD-6244D3954BE5}"/>
              </a:ext>
            </a:extLst>
          </p:cNvPr>
          <p:cNvSpPr txBox="1"/>
          <p:nvPr/>
        </p:nvSpPr>
        <p:spPr>
          <a:xfrm>
            <a:off x="3267075" y="409357"/>
            <a:ext cx="6561948" cy="646331"/>
          </a:xfrm>
          <a:prstGeom prst="rect">
            <a:avLst/>
          </a:prstGeom>
          <a:noFill/>
        </p:spPr>
        <p:txBody>
          <a:bodyPr wrap="square" rtlCol="0">
            <a:spAutoFit/>
          </a:bodyPr>
          <a:lstStyle/>
          <a:p>
            <a:r>
              <a:rPr lang="en-US" sz="3600" b="1" dirty="0"/>
              <a:t>Life Insurance in Retirement</a:t>
            </a:r>
          </a:p>
        </p:txBody>
      </p:sp>
    </p:spTree>
    <p:extLst>
      <p:ext uri="{BB962C8B-B14F-4D97-AF65-F5344CB8AC3E}">
        <p14:creationId xmlns:p14="http://schemas.microsoft.com/office/powerpoint/2010/main" val="230252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D10F-563E-1F67-EAC3-3974C5509ABF}"/>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3684ACEC-0F04-90E4-497D-FE8A89EDDEA0}"/>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F80528F3-7910-834F-1CD6-F25EE818E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AF576626-3D1D-D388-35C0-EE5D00A91E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31</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6B3F0055-BBF3-F557-879E-69657B560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5" name="TextBox 4">
            <a:extLst>
              <a:ext uri="{FF2B5EF4-FFF2-40B4-BE49-F238E27FC236}">
                <a16:creationId xmlns:a16="http://schemas.microsoft.com/office/drawing/2014/main" id="{EC2B264F-709F-685B-BACC-0F143F2EE257}"/>
              </a:ext>
            </a:extLst>
          </p:cNvPr>
          <p:cNvSpPr txBox="1"/>
          <p:nvPr/>
        </p:nvSpPr>
        <p:spPr>
          <a:xfrm>
            <a:off x="2940436" y="313572"/>
            <a:ext cx="7867257" cy="584775"/>
          </a:xfrm>
          <a:prstGeom prst="rect">
            <a:avLst/>
          </a:prstGeom>
          <a:noFill/>
        </p:spPr>
        <p:txBody>
          <a:bodyPr wrap="square" rtlCol="0">
            <a:spAutoFit/>
          </a:bodyPr>
          <a:lstStyle/>
          <a:p>
            <a:r>
              <a:rPr lang="en-US" sz="3200" dirty="0"/>
              <a:t>Employment After Retirement Restrictions</a:t>
            </a:r>
          </a:p>
        </p:txBody>
      </p:sp>
      <p:sp>
        <p:nvSpPr>
          <p:cNvPr id="6" name="TextBox 5">
            <a:extLst>
              <a:ext uri="{FF2B5EF4-FFF2-40B4-BE49-F238E27FC236}">
                <a16:creationId xmlns:a16="http://schemas.microsoft.com/office/drawing/2014/main" id="{68198455-ECEF-CCCE-0461-428FFA75F77A}"/>
              </a:ext>
            </a:extLst>
          </p:cNvPr>
          <p:cNvSpPr txBox="1"/>
          <p:nvPr/>
        </p:nvSpPr>
        <p:spPr>
          <a:xfrm>
            <a:off x="373319" y="1055688"/>
            <a:ext cx="11706225" cy="5047536"/>
          </a:xfrm>
          <a:prstGeom prst="rect">
            <a:avLst/>
          </a:prstGeom>
          <a:noFill/>
        </p:spPr>
        <p:txBody>
          <a:bodyPr wrap="square">
            <a:spAutoFit/>
          </a:bodyPr>
          <a:lstStyle/>
          <a:p>
            <a:r>
              <a:rPr lang="en-US" b="1" dirty="0"/>
              <a:t>There are restriction on working or volunteering after retirement by law and regulation in NJ. Failure to follow this can lead to your benefits being suspended or cancelled entirely, which may also involve repayment of benefits received. </a:t>
            </a:r>
          </a:p>
          <a:p>
            <a:endParaRPr lang="en-US" sz="800" b="1" dirty="0"/>
          </a:p>
          <a:p>
            <a:r>
              <a:rPr lang="en-US" sz="1200" dirty="0"/>
              <a:t>You must have a:</a:t>
            </a:r>
          </a:p>
          <a:p>
            <a:r>
              <a:rPr lang="en-US" sz="1200" dirty="0"/>
              <a:t>“Bona fide severance of employment [which] means there [is] a complete termination of the employer/employee relationship for a period of at least 180 days from the date of retirement</a:t>
            </a:r>
            <a:r>
              <a:rPr lang="en-US" sz="1200" dirty="0">
                <a:hlinkClick r:id="rId5"/>
              </a:rPr>
              <a:t>….”</a:t>
            </a:r>
            <a:endParaRPr lang="en-US" sz="12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endParaRPr>
          </a:p>
          <a:p>
            <a:pPr marL="0" marR="0">
              <a:buNone/>
            </a:pPr>
            <a:endParaRPr lang="en-US" sz="600" u="sng" dirty="0">
              <a:solidFill>
                <a:srgbClr val="467886"/>
              </a:solidFill>
              <a:latin typeface="Aptos" panose="020B0004020202020204" pitchFamily="34" charset="0"/>
              <a:ea typeface="Aptos" panose="020B0004020202020204" pitchFamily="34" charset="0"/>
              <a:cs typeface="Aptos" panose="020B0004020202020204" pitchFamily="34" charset="0"/>
              <a:hlinkClick r:id="rId5"/>
            </a:endParaRPr>
          </a:p>
          <a:p>
            <a:pPr marL="0" marR="0">
              <a:buNone/>
            </a:pPr>
            <a:r>
              <a:rPr lang="en-US" sz="12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https://www.nj.gov/treasury/pensions/documents/factsheets/fact86.pdf</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200" dirty="0">
                <a:effectLst/>
                <a:latin typeface="Aptos" panose="020B0004020202020204" pitchFamily="34" charset="0"/>
                <a:ea typeface="Aptos" panose="020B0004020202020204" pitchFamily="34" charset="0"/>
                <a:cs typeface="Aptos" panose="020B0004020202020204" pitchFamily="34" charset="0"/>
              </a:rPr>
              <a:t>See the footnotes on the bottom of page 2 of this fact sheet.  This does not have ABP in it specifically</a:t>
            </a:r>
            <a:r>
              <a:rPr lang="en-US" sz="1200" dirty="0">
                <a:latin typeface="Aptos" panose="020B0004020202020204" pitchFamily="34" charset="0"/>
                <a:ea typeface="Aptos" panose="020B0004020202020204" pitchFamily="34" charset="0"/>
                <a:cs typeface="Aptos" panose="020B0004020202020204" pitchFamily="34" charset="0"/>
              </a:rPr>
              <a:t>;</a:t>
            </a:r>
            <a:r>
              <a:rPr lang="en-US" sz="1200" dirty="0">
                <a:effectLst/>
                <a:latin typeface="Aptos" panose="020B0004020202020204" pitchFamily="34" charset="0"/>
                <a:ea typeface="Aptos" panose="020B0004020202020204" pitchFamily="34" charset="0"/>
                <a:cs typeface="Aptos" panose="020B0004020202020204" pitchFamily="34" charset="0"/>
              </a:rPr>
              <a:t> but taken with the ABP fact sheet 38</a:t>
            </a:r>
            <a:r>
              <a:rPr lang="en-US" sz="1200" dirty="0">
                <a:latin typeface="Aptos" panose="020B0004020202020204" pitchFamily="34" charset="0"/>
                <a:ea typeface="Aptos" panose="020B0004020202020204" pitchFamily="34" charset="0"/>
                <a:cs typeface="Aptos" panose="020B0004020202020204" pitchFamily="34" charset="0"/>
              </a:rPr>
              <a:t> and the </a:t>
            </a:r>
            <a:r>
              <a:rPr lang="en-US" sz="1200" b="1" dirty="0">
                <a:latin typeface="Aptos" panose="020B0004020202020204" pitchFamily="34" charset="0"/>
                <a:ea typeface="Aptos" panose="020B0004020202020204" pitchFamily="34" charset="0"/>
                <a:cs typeface="Aptos" panose="020B0004020202020204" pitchFamily="34" charset="0"/>
              </a:rPr>
              <a:t>All Funds </a:t>
            </a:r>
            <a:r>
              <a:rPr lang="en-US" sz="1200" dirty="0">
                <a:latin typeface="Aptos" panose="020B0004020202020204" pitchFamily="34" charset="0"/>
                <a:ea typeface="Aptos" panose="020B0004020202020204" pitchFamily="34" charset="0"/>
                <a:cs typeface="Aptos" panose="020B0004020202020204" pitchFamily="34" charset="0"/>
              </a:rPr>
              <a:t>note at the top, would apply to </a:t>
            </a:r>
            <a:r>
              <a:rPr lang="en-US" sz="1200" b="1" i="1" u="sng" dirty="0">
                <a:latin typeface="Aptos" panose="020B0004020202020204" pitchFamily="34" charset="0"/>
                <a:ea typeface="Aptos" panose="020B0004020202020204" pitchFamily="34" charset="0"/>
                <a:cs typeface="Aptos" panose="020B0004020202020204" pitchFamily="34" charset="0"/>
              </a:rPr>
              <a:t>all.</a:t>
            </a:r>
            <a:r>
              <a:rPr lang="en-US" sz="1200" b="1" i="1" u="sng" dirty="0">
                <a:effectLst/>
                <a:latin typeface="Aptos" panose="020B0004020202020204" pitchFamily="34" charset="0"/>
                <a:ea typeface="Aptos" panose="020B0004020202020204" pitchFamily="34" charset="0"/>
                <a:cs typeface="Aptos" panose="020B0004020202020204" pitchFamily="34" charset="0"/>
              </a:rPr>
              <a:t> </a:t>
            </a:r>
          </a:p>
          <a:p>
            <a:pPr marL="0" marR="0">
              <a:buNone/>
            </a:pPr>
            <a:r>
              <a:rPr lang="en-US" sz="1200" dirty="0">
                <a:effectLst/>
                <a:latin typeface="Aptos" panose="020B0004020202020204" pitchFamily="34" charset="0"/>
                <a:ea typeface="Aptos" panose="020B0004020202020204" pitchFamily="34" charset="0"/>
                <a:cs typeface="Aptos" panose="020B0004020202020204" pitchFamily="34" charset="0"/>
              </a:rPr>
              <a:t>“1. Employees that work a 10-month school year and retire on July 1 or August 1 must count the 180-day severance of employment from the start of the following normal school year in September. </a:t>
            </a:r>
          </a:p>
          <a:p>
            <a:pPr marL="0" marR="0">
              <a:buNone/>
            </a:pPr>
            <a:endParaRPr lang="en-US" sz="6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200" dirty="0">
                <a:effectLst/>
                <a:latin typeface="Aptos" panose="020B0004020202020204" pitchFamily="34" charset="0"/>
                <a:ea typeface="Aptos" panose="020B0004020202020204" pitchFamily="34" charset="0"/>
                <a:cs typeface="Aptos" panose="020B0004020202020204" pitchFamily="34" charset="0"/>
              </a:rPr>
              <a:t>“2 . The IRS does not consider a pre-arranged return to public employment to be a bona fide severance of employment, no matter how long the break in service. If you and your employer made an arrangement prior to your retirement to return to employment in any capacity, at any future time, including as a volunteer — regardless of whether the position is covered by the former retirement system — your employment relationship will not be completely severed and your retirement will be considered non-bona fide, or invalid.”</a:t>
            </a:r>
            <a:endParaRPr lang="en-US" sz="800" dirty="0">
              <a:effectLst/>
              <a:latin typeface="Aptos" panose="020B0004020202020204" pitchFamily="34" charset="0"/>
              <a:ea typeface="Aptos" panose="020B0004020202020204" pitchFamily="34" charset="0"/>
              <a:cs typeface="Aptos" panose="020B0004020202020204" pitchFamily="34" charset="0"/>
            </a:endParaRPr>
          </a:p>
          <a:p>
            <a:pPr marL="0" marR="0">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200" b="1" dirty="0">
                <a:effectLst/>
                <a:latin typeface="Aptos" panose="020B0004020202020204" pitchFamily="34" charset="0"/>
                <a:ea typeface="Aptos" panose="020B0004020202020204" pitchFamily="34" charset="0"/>
                <a:cs typeface="Aptos" panose="020B0004020202020204" pitchFamily="34" charset="0"/>
              </a:rPr>
              <a:t>Alternate Benefit Program (ABP)</a:t>
            </a:r>
          </a:p>
          <a:p>
            <a:pPr marL="0" marR="0">
              <a:buNone/>
            </a:pPr>
            <a:r>
              <a:rPr lang="en-US" sz="1200" dirty="0">
                <a:effectLst/>
                <a:latin typeface="Aptos" panose="020B0004020202020204" pitchFamily="34" charset="0"/>
                <a:ea typeface="Aptos" panose="020B0004020202020204" pitchFamily="34" charset="0"/>
                <a:cs typeface="Aptos" panose="020B0004020202020204" pitchFamily="34" charset="0"/>
              </a:rPr>
              <a:t>Under Post-Retirement Employment Restrictions page 2</a:t>
            </a:r>
          </a:p>
          <a:p>
            <a:pPr marL="0" marR="0">
              <a:buNone/>
            </a:pPr>
            <a:r>
              <a:rPr lang="en-US" sz="12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https://www.nj.gov/treasury/pensions/documents/factsheets/fact38.pdf</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200" dirty="0">
                <a:effectLst/>
                <a:latin typeface="Aptos" panose="020B0004020202020204" pitchFamily="34" charset="0"/>
                <a:ea typeface="Aptos" panose="020B0004020202020204" pitchFamily="34" charset="0"/>
                <a:cs typeface="Aptos" panose="020B0004020202020204" pitchFamily="34" charset="0"/>
              </a:rPr>
              <a:t> </a:t>
            </a:r>
          </a:p>
          <a:p>
            <a:pPr marL="0" marR="0">
              <a:buNone/>
            </a:pPr>
            <a:r>
              <a:rPr lang="en-US" sz="1200" dirty="0">
                <a:effectLst/>
                <a:latin typeface="Aptos" panose="020B0004020202020204" pitchFamily="34" charset="0"/>
                <a:ea typeface="Aptos" panose="020B0004020202020204" pitchFamily="34" charset="0"/>
                <a:cs typeface="Aptos" panose="020B0004020202020204" pitchFamily="34" charset="0"/>
              </a:rPr>
              <a:t>This discusses the 180 days and refers to “the requirements of a bona fide severance of employment as defined under N.J.A.C. 17:1-17.14(a)2.” </a:t>
            </a:r>
          </a:p>
          <a:p>
            <a:pPr>
              <a:buNone/>
            </a:pPr>
            <a:r>
              <a:rPr lang="en-US" sz="1200" dirty="0">
                <a:effectLst/>
                <a:latin typeface="Aptos" panose="020B0004020202020204" pitchFamily="34" charset="0"/>
                <a:ea typeface="Aptos" panose="020B0004020202020204" pitchFamily="34" charset="0"/>
                <a:cs typeface="Aptos" panose="020B0004020202020204" pitchFamily="34" charset="0"/>
              </a:rPr>
              <a:t>Fact sheets 38 and 86 </a:t>
            </a:r>
            <a:r>
              <a:rPr lang="en-US" sz="1200" dirty="0">
                <a:latin typeface="Aptos" panose="020B0004020202020204" pitchFamily="34" charset="0"/>
                <a:ea typeface="Aptos" panose="020B0004020202020204" pitchFamily="34" charset="0"/>
                <a:cs typeface="Aptos" panose="020B0004020202020204" pitchFamily="34" charset="0"/>
              </a:rPr>
              <a:t> are </a:t>
            </a:r>
            <a:r>
              <a:rPr lang="en-US" sz="1200" dirty="0">
                <a:effectLst/>
                <a:latin typeface="Aptos" panose="020B0004020202020204" pitchFamily="34" charset="0"/>
                <a:ea typeface="Aptos" panose="020B0004020202020204" pitchFamily="34" charset="0"/>
                <a:cs typeface="Aptos" panose="020B0004020202020204" pitchFamily="34" charset="0"/>
              </a:rPr>
              <a:t>based on this and 10-month employees would be held to the September 1 date.</a:t>
            </a:r>
          </a:p>
          <a:p>
            <a:pPr>
              <a:buNone/>
            </a:pPr>
            <a:endParaRPr lang="en-US" sz="1200" dirty="0">
              <a:latin typeface="Aptos" panose="020B0004020202020204" pitchFamily="34" charset="0"/>
            </a:endParaRPr>
          </a:p>
          <a:p>
            <a:pPr>
              <a:buNone/>
            </a:pPr>
            <a:r>
              <a:rPr lang="en-US" sz="1200" dirty="0">
                <a:latin typeface="Aptos" panose="020B0004020202020204" pitchFamily="34" charset="0"/>
              </a:rPr>
              <a:t>		   Should you decide to return to work after this 180-day period, there is an  application that must be completed first.  </a:t>
            </a:r>
            <a:endParaRPr lang="en-US" sz="1200" dirty="0"/>
          </a:p>
        </p:txBody>
      </p:sp>
    </p:spTree>
    <p:extLst>
      <p:ext uri="{BB962C8B-B14F-4D97-AF65-F5344CB8AC3E}">
        <p14:creationId xmlns:p14="http://schemas.microsoft.com/office/powerpoint/2010/main" val="65218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8993C-A0D4-B43E-8C8A-389D2C2CB059}"/>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76689C7-F467-7C17-23DD-5F18DED50C3D}"/>
              </a:ext>
            </a:extLst>
          </p:cNvPr>
          <p:cNvSpPr>
            <a:spLocks noGrp="1" noChangeArrowheads="1"/>
          </p:cNvSpPr>
          <p:nvPr>
            <p:ph type="ctrTitle"/>
          </p:nvPr>
        </p:nvSpPr>
        <p:spPr>
          <a:xfrm>
            <a:off x="1686233" y="2907359"/>
            <a:ext cx="8077200" cy="2282825"/>
          </a:xfrm>
        </p:spPr>
        <p:txBody>
          <a:bodyPr rtlCol="0">
            <a:normAutofit fontScale="90000"/>
          </a:bodyPr>
          <a:lstStyle/>
          <a:p>
            <a:pPr>
              <a:defRPr/>
            </a:pP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6B95169E-28C7-39D6-E853-E5A39E53C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9" y="5536157"/>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E4DBCB7A-C121-48C5-095D-6A173DD10E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32</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C4719AAF-D753-8AF3-BA5C-7BBCA683D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2" name="TextBox 1">
            <a:extLst>
              <a:ext uri="{FF2B5EF4-FFF2-40B4-BE49-F238E27FC236}">
                <a16:creationId xmlns:a16="http://schemas.microsoft.com/office/drawing/2014/main" id="{EFD1BF74-0918-ED7F-4328-F74B349B2396}"/>
              </a:ext>
            </a:extLst>
          </p:cNvPr>
          <p:cNvSpPr txBox="1"/>
          <p:nvPr/>
        </p:nvSpPr>
        <p:spPr>
          <a:xfrm>
            <a:off x="4257368" y="185665"/>
            <a:ext cx="4090219" cy="769441"/>
          </a:xfrm>
          <a:prstGeom prst="rect">
            <a:avLst/>
          </a:prstGeom>
          <a:noFill/>
        </p:spPr>
        <p:txBody>
          <a:bodyPr wrap="square" rtlCol="0">
            <a:spAutoFit/>
          </a:bodyPr>
          <a:lstStyle/>
          <a:p>
            <a:r>
              <a:rPr lang="en-US" sz="4400" dirty="0"/>
              <a:t>Thank you!</a:t>
            </a:r>
          </a:p>
        </p:txBody>
      </p:sp>
      <p:sp>
        <p:nvSpPr>
          <p:cNvPr id="4" name="TextBox 3">
            <a:extLst>
              <a:ext uri="{FF2B5EF4-FFF2-40B4-BE49-F238E27FC236}">
                <a16:creationId xmlns:a16="http://schemas.microsoft.com/office/drawing/2014/main" id="{F538503C-4DA4-F894-6491-21A029B590DD}"/>
              </a:ext>
            </a:extLst>
          </p:cNvPr>
          <p:cNvSpPr txBox="1"/>
          <p:nvPr/>
        </p:nvSpPr>
        <p:spPr>
          <a:xfrm>
            <a:off x="924232" y="1051733"/>
            <a:ext cx="10756490" cy="769441"/>
          </a:xfrm>
          <a:prstGeom prst="rect">
            <a:avLst/>
          </a:prstGeom>
          <a:noFill/>
        </p:spPr>
        <p:txBody>
          <a:bodyPr wrap="square" rtlCol="0">
            <a:spAutoFit/>
          </a:bodyPr>
          <a:lstStyle/>
          <a:p>
            <a:r>
              <a:rPr lang="en-US" sz="2200" dirty="0"/>
              <a:t>Thank you to the following people and sources for providing information and guidance  for this presentation. </a:t>
            </a:r>
          </a:p>
        </p:txBody>
      </p:sp>
      <p:sp>
        <p:nvSpPr>
          <p:cNvPr id="6" name="TextBox 5">
            <a:extLst>
              <a:ext uri="{FF2B5EF4-FFF2-40B4-BE49-F238E27FC236}">
                <a16:creationId xmlns:a16="http://schemas.microsoft.com/office/drawing/2014/main" id="{E52736D0-F101-E691-5C06-8B39A12F87FA}"/>
              </a:ext>
            </a:extLst>
          </p:cNvPr>
          <p:cNvSpPr txBox="1"/>
          <p:nvPr/>
        </p:nvSpPr>
        <p:spPr>
          <a:xfrm>
            <a:off x="427703" y="1882730"/>
            <a:ext cx="11749548" cy="4647426"/>
          </a:xfrm>
          <a:prstGeom prst="rect">
            <a:avLst/>
          </a:prstGeom>
          <a:noFill/>
        </p:spPr>
        <p:txBody>
          <a:bodyPr wrap="square" rtlCol="0">
            <a:spAutoFit/>
          </a:bodyPr>
          <a:lstStyle/>
          <a:p>
            <a:r>
              <a:rPr lang="en-US" sz="2000" dirty="0"/>
              <a:t>AFT Local 2373 and our office staff </a:t>
            </a:r>
          </a:p>
          <a:p>
            <a:endParaRPr lang="en-US" sz="1000" dirty="0"/>
          </a:p>
          <a:p>
            <a:r>
              <a:rPr lang="en-US" sz="2000" dirty="0"/>
              <a:t>Dr. Richard Wolfson, Organizer, AFTNJ Retirees Chapter Local 8028R 						         Retired Professor , Montclair State University</a:t>
            </a:r>
          </a:p>
          <a:p>
            <a:r>
              <a:rPr lang="en-US" sz="2000" dirty="0"/>
              <a:t> 		          Past President, AFT Local 1904 </a:t>
            </a:r>
          </a:p>
          <a:p>
            <a:endParaRPr lang="en-US" sz="1000" dirty="0"/>
          </a:p>
          <a:p>
            <a:r>
              <a:rPr lang="en-US" sz="2000" dirty="0"/>
              <a:t>Debra Davis, AFT Local 2373 Consultant </a:t>
            </a:r>
          </a:p>
          <a:p>
            <a:r>
              <a:rPr lang="en-US" sz="2000" dirty="0"/>
              <a:t>	        Retired Senior Staff Representative, Council of New Jersey State College Locals (CNJSCL)</a:t>
            </a:r>
          </a:p>
          <a:p>
            <a:endParaRPr lang="en-US" sz="1000" dirty="0"/>
          </a:p>
          <a:p>
            <a:r>
              <a:rPr lang="en-US" sz="2000" dirty="0"/>
              <a:t>Dr. Eric Milou, Professor, Department of Mathematics</a:t>
            </a:r>
          </a:p>
          <a:p>
            <a:r>
              <a:rPr lang="en-US" sz="2000" dirty="0"/>
              <a:t>	             Past President of the Rowan University Senate </a:t>
            </a:r>
          </a:p>
          <a:p>
            <a:endParaRPr lang="en-US" sz="1000" dirty="0"/>
          </a:p>
          <a:p>
            <a:r>
              <a:rPr lang="en-US" sz="2000" dirty="0"/>
              <a:t>Rowan University Human Resources 	</a:t>
            </a:r>
          </a:p>
          <a:p>
            <a:endParaRPr lang="en-US" sz="1000" dirty="0"/>
          </a:p>
          <a:p>
            <a:r>
              <a:rPr lang="en-US" sz="2000" dirty="0"/>
              <a:t>Rutgers University Human Resources </a:t>
            </a:r>
          </a:p>
          <a:p>
            <a:endParaRPr lang="en-US" dirty="0"/>
          </a:p>
          <a:p>
            <a:endParaRPr lang="en-US" dirty="0"/>
          </a:p>
        </p:txBody>
      </p:sp>
    </p:spTree>
    <p:extLst>
      <p:ext uri="{BB962C8B-B14F-4D97-AF65-F5344CB8AC3E}">
        <p14:creationId xmlns:p14="http://schemas.microsoft.com/office/powerpoint/2010/main" val="145847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27F9-975C-CF76-264C-E4BD4BA46E84}"/>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E9B28028-94A4-102B-80DA-417BDA0D54FF}"/>
              </a:ext>
            </a:extLst>
          </p:cNvPr>
          <p:cNvSpPr>
            <a:spLocks noGrp="1" noChangeArrowheads="1"/>
          </p:cNvSpPr>
          <p:nvPr>
            <p:ph type="ctrTitle"/>
          </p:nvPr>
        </p:nvSpPr>
        <p:spPr>
          <a:xfrm>
            <a:off x="2487560" y="488266"/>
            <a:ext cx="7887930" cy="906479"/>
          </a:xfrm>
        </p:spPr>
        <p:txBody>
          <a:bodyPr rtlCol="0">
            <a:noAutofit/>
          </a:bodyPr>
          <a:lstStyle/>
          <a:p>
            <a:pPr>
              <a:defRPr/>
            </a:pPr>
            <a:r>
              <a:rPr lang="en-US" sz="3200" dirty="0"/>
              <a:t>Retirees who are Healthcare Eligible in Retirement</a:t>
            </a:r>
            <a:endParaRPr lang="en-US" sz="3200" b="1" dirty="0"/>
          </a:p>
        </p:txBody>
      </p:sp>
      <p:pic>
        <p:nvPicPr>
          <p:cNvPr id="4099" name="Picture 6" descr="ru_powerpoint_footer">
            <a:extLst>
              <a:ext uri="{FF2B5EF4-FFF2-40B4-BE49-F238E27FC236}">
                <a16:creationId xmlns:a16="http://schemas.microsoft.com/office/drawing/2014/main" id="{D2384403-096F-BA98-86A1-409D65CDD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3AC4B20B-38A1-988E-593B-9EA3294A97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4</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D8384121-7808-801B-BBA8-AD6114624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8" name="TextBox 7">
            <a:extLst>
              <a:ext uri="{FF2B5EF4-FFF2-40B4-BE49-F238E27FC236}">
                <a16:creationId xmlns:a16="http://schemas.microsoft.com/office/drawing/2014/main" id="{E6519BF3-D0B3-7F8C-A3E6-633F180BCBA5}"/>
              </a:ext>
            </a:extLst>
          </p:cNvPr>
          <p:cNvSpPr txBox="1"/>
          <p:nvPr/>
        </p:nvSpPr>
        <p:spPr>
          <a:xfrm>
            <a:off x="931606" y="2640282"/>
            <a:ext cx="10422194" cy="369332"/>
          </a:xfrm>
          <a:prstGeom prst="rect">
            <a:avLst/>
          </a:prstGeom>
          <a:noFill/>
        </p:spPr>
        <p:txBody>
          <a:bodyPr wrap="square" rtlCol="0">
            <a:spAutoFit/>
          </a:bodyPr>
          <a:lstStyle/>
          <a:p>
            <a:r>
              <a:rPr lang="en-US" dirty="0"/>
              <a:t> </a:t>
            </a:r>
          </a:p>
        </p:txBody>
      </p:sp>
      <p:sp>
        <p:nvSpPr>
          <p:cNvPr id="2" name="TextBox 1">
            <a:extLst>
              <a:ext uri="{FF2B5EF4-FFF2-40B4-BE49-F238E27FC236}">
                <a16:creationId xmlns:a16="http://schemas.microsoft.com/office/drawing/2014/main" id="{FE968CB8-6D10-B962-ACD8-03164D2E4E45}"/>
              </a:ext>
            </a:extLst>
          </p:cNvPr>
          <p:cNvSpPr txBox="1"/>
          <p:nvPr/>
        </p:nvSpPr>
        <p:spPr>
          <a:xfrm>
            <a:off x="467032" y="1458869"/>
            <a:ext cx="11257936" cy="4708981"/>
          </a:xfrm>
          <a:prstGeom prst="rect">
            <a:avLst/>
          </a:prstGeom>
          <a:noFill/>
        </p:spPr>
        <p:txBody>
          <a:bodyPr wrap="square" rtlCol="0">
            <a:spAutoFit/>
          </a:bodyPr>
          <a:lstStyle/>
          <a:p>
            <a:br>
              <a:rPr lang="en-US" dirty="0"/>
            </a:br>
            <a:r>
              <a:rPr lang="en-US" sz="3200" dirty="0"/>
              <a:t>Two Categories of Retirees:</a:t>
            </a:r>
            <a:br>
              <a:rPr lang="en-US" sz="3200" dirty="0"/>
            </a:br>
            <a:r>
              <a:rPr lang="en-US" sz="3200" dirty="0"/>
              <a:t>Medicare Eligible and Non- Medicare Eligible </a:t>
            </a:r>
          </a:p>
          <a:p>
            <a:endParaRPr lang="en-US" sz="1000" dirty="0"/>
          </a:p>
          <a:p>
            <a:r>
              <a:rPr lang="en-US" sz="3200" dirty="0"/>
              <a:t>State Retired Group Medicare and Non-Medicare </a:t>
            </a:r>
          </a:p>
          <a:p>
            <a:r>
              <a:rPr lang="en-US" sz="3200" dirty="0"/>
              <a:t>Monthly Rates Effective  </a:t>
            </a:r>
          </a:p>
          <a:p>
            <a:r>
              <a:rPr lang="en-US" sz="3200" dirty="0"/>
              <a:t>   	      1/1/2026 to 12/31/2026 Medical Including Rx         							</a:t>
            </a:r>
            <a:r>
              <a:rPr lang="en-US" sz="3200" dirty="0">
                <a:hlinkClick r:id="rId5"/>
              </a:rPr>
              <a:t>hr1094</a:t>
            </a:r>
            <a:endParaRPr lang="en-US" sz="3200" dirty="0"/>
          </a:p>
          <a:p>
            <a:r>
              <a:rPr lang="en-US" sz="2400" dirty="0">
                <a:hlinkClick r:id="rId6"/>
              </a:rPr>
              <a:t>https://www.nj.gov/treasury/pensions/documents/hb/oe2026/hr1095.pdf</a:t>
            </a:r>
            <a:endParaRPr lang="en-US" sz="2400" dirty="0"/>
          </a:p>
          <a:p>
            <a:endParaRPr lang="en-US" sz="2400" dirty="0"/>
          </a:p>
          <a:p>
            <a:r>
              <a:rPr lang="en-US" sz="3200" dirty="0"/>
              <a:t>			Dental is a separate cost for all.</a:t>
            </a:r>
          </a:p>
        </p:txBody>
      </p:sp>
    </p:spTree>
    <p:extLst>
      <p:ext uri="{BB962C8B-B14F-4D97-AF65-F5344CB8AC3E}">
        <p14:creationId xmlns:p14="http://schemas.microsoft.com/office/powerpoint/2010/main" val="152064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C9BFD-6A83-179B-2A5B-AFB28AB112FA}"/>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77F23220-86A8-3CC9-D7AE-0CD74CE089D7}"/>
              </a:ext>
            </a:extLst>
          </p:cNvPr>
          <p:cNvSpPr>
            <a:spLocks noGrp="1" noChangeArrowheads="1"/>
          </p:cNvSpPr>
          <p:nvPr>
            <p:ph type="ctrTitle"/>
          </p:nvPr>
        </p:nvSpPr>
        <p:spPr>
          <a:xfrm>
            <a:off x="2003322" y="3429000"/>
            <a:ext cx="7887930" cy="2460523"/>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F35C625D-277A-4D93-1622-FD4AF758D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16D69284-AB5C-8A1C-639D-CB24CA585E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5</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5FB40989-1E76-FB94-4EA4-6971C849F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8" y="-2126"/>
            <a:ext cx="2861778" cy="970603"/>
          </a:xfrm>
          <a:prstGeom prst="rect">
            <a:avLst/>
          </a:prstGeom>
        </p:spPr>
      </p:pic>
      <p:sp>
        <p:nvSpPr>
          <p:cNvPr id="8" name="TextBox 7">
            <a:extLst>
              <a:ext uri="{FF2B5EF4-FFF2-40B4-BE49-F238E27FC236}">
                <a16:creationId xmlns:a16="http://schemas.microsoft.com/office/drawing/2014/main" id="{7D4CE76C-E22E-C841-D411-BB97BF63F13E}"/>
              </a:ext>
            </a:extLst>
          </p:cNvPr>
          <p:cNvSpPr txBox="1"/>
          <p:nvPr/>
        </p:nvSpPr>
        <p:spPr>
          <a:xfrm>
            <a:off x="680884" y="522486"/>
            <a:ext cx="10722078" cy="2769989"/>
          </a:xfrm>
          <a:prstGeom prst="rect">
            <a:avLst/>
          </a:prstGeom>
          <a:noFill/>
        </p:spPr>
        <p:txBody>
          <a:bodyPr wrap="square" rtlCol="0">
            <a:spAutoFit/>
          </a:bodyPr>
          <a:lstStyle/>
          <a:p>
            <a:r>
              <a:rPr lang="en-US" dirty="0"/>
              <a:t> </a:t>
            </a:r>
            <a:r>
              <a:rPr lang="en-US" sz="2400" b="1" dirty="0"/>
              <a:t>			</a:t>
            </a:r>
            <a:r>
              <a:rPr lang="en-US" sz="2400" b="1" u="sng" dirty="0"/>
              <a:t>Health Benefits in Retirement</a:t>
            </a:r>
          </a:p>
          <a:p>
            <a:endParaRPr lang="en-US" sz="2400" dirty="0"/>
          </a:p>
          <a:p>
            <a:r>
              <a:rPr lang="en-US" dirty="0"/>
              <a:t>Within the previous agreement on CNJSCL website is the side letter of agreement with the Health Benefits you are entitled to based on years of </a:t>
            </a:r>
            <a:r>
              <a:rPr lang="en-US" b="1" i="1" u="sng" dirty="0"/>
              <a:t>service credit</a:t>
            </a:r>
            <a:r>
              <a:rPr lang="en-US" dirty="0"/>
              <a:t> as per State of New Jersey records.</a:t>
            </a:r>
          </a:p>
          <a:p>
            <a:r>
              <a:rPr lang="en-US" u="sng" dirty="0">
                <a:hlinkClick r:id="rId5"/>
              </a:rPr>
              <a:t>https://cnjscl.org/AFT%20FT%202019-2023%20FT-PT%20-%20Pending%20Reindexing%20-%20Not%20for%20Final%20Publication.pdf</a:t>
            </a:r>
            <a:r>
              <a:rPr lang="en-US" u="sng" dirty="0"/>
              <a:t>    (</a:t>
            </a:r>
            <a:r>
              <a:rPr lang="en-US" sz="1600" u="sng" dirty="0"/>
              <a:t>Slides follow with this information in a more understandable form.)</a:t>
            </a:r>
            <a:endParaRPr lang="en-US" sz="1600" dirty="0"/>
          </a:p>
          <a:p>
            <a:r>
              <a:rPr lang="en-US" dirty="0"/>
              <a:t>LETTER OF AGREEMENT IV                                              </a:t>
            </a:r>
          </a:p>
          <a:p>
            <a:r>
              <a:rPr lang="en-US" dirty="0"/>
              <a:t>HEALTH BENEFITS IN RETIREMENT  (Carried over since the 2007-20011 contract)</a:t>
            </a:r>
          </a:p>
          <a:p>
            <a:endParaRPr lang="en-US" dirty="0"/>
          </a:p>
        </p:txBody>
      </p:sp>
      <p:sp>
        <p:nvSpPr>
          <p:cNvPr id="5" name="TextBox 4">
            <a:extLst>
              <a:ext uri="{FF2B5EF4-FFF2-40B4-BE49-F238E27FC236}">
                <a16:creationId xmlns:a16="http://schemas.microsoft.com/office/drawing/2014/main" id="{A5DD3EFF-7CDD-17C7-4988-CAB2A5DAAD28}"/>
              </a:ext>
            </a:extLst>
          </p:cNvPr>
          <p:cNvSpPr txBox="1"/>
          <p:nvPr/>
        </p:nvSpPr>
        <p:spPr>
          <a:xfrm>
            <a:off x="789038" y="3178523"/>
            <a:ext cx="11029336" cy="3000821"/>
          </a:xfrm>
          <a:prstGeom prst="rect">
            <a:avLst/>
          </a:prstGeom>
          <a:noFill/>
        </p:spPr>
        <p:txBody>
          <a:bodyPr wrap="square">
            <a:spAutoFit/>
          </a:bodyPr>
          <a:lstStyle/>
          <a:p>
            <a:pPr marL="0" marR="0">
              <a:buNone/>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 Special Notes:  You must make your selections </a:t>
            </a:r>
            <a:r>
              <a:rPr lang="en-US" sz="1800" b="1" i="1" u="sng" dirty="0">
                <a:solidFill>
                  <a:srgbClr val="000000"/>
                </a:solidFill>
                <a:effectLst/>
                <a:latin typeface="Calibri" panose="020F0502020204030204" pitchFamily="34" charset="0"/>
                <a:ea typeface="Aptos" panose="020B0004020202020204" pitchFamily="34" charset="0"/>
                <a:cs typeface="Aptos" panose="020B0004020202020204" pitchFamily="34" charset="0"/>
              </a:rPr>
              <a:t>while you are still actively on payroll</a:t>
            </a: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 </a:t>
            </a:r>
          </a:p>
          <a:p>
            <a:pPr marL="0" marR="0">
              <a:buNone/>
            </a:pPr>
            <a:r>
              <a:rPr lang="en-US" dirty="0">
                <a:solidFill>
                  <a:srgbClr val="000000"/>
                </a:solidFill>
                <a:latin typeface="Calibri" panose="020F0502020204030204" pitchFamily="34" charset="0"/>
                <a:ea typeface="Aptos" panose="020B0004020202020204" pitchFamily="34" charset="0"/>
                <a:cs typeface="Aptos" panose="020B0004020202020204" pitchFamily="34" charset="0"/>
              </a:rPr>
              <a:t>	           o</a:t>
            </a: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therwise, you forfeit your earned health benefits in retirement </a:t>
            </a:r>
            <a:r>
              <a:rPr lang="en-US" sz="1800" b="1" i="1" u="sng" dirty="0">
                <a:solidFill>
                  <a:srgbClr val="000000"/>
                </a:solidFill>
                <a:effectLst/>
                <a:latin typeface="Calibri" panose="020F0502020204030204" pitchFamily="34" charset="0"/>
                <a:ea typeface="Aptos" panose="020B0004020202020204" pitchFamily="34" charset="0"/>
                <a:cs typeface="Aptos" panose="020B0004020202020204" pitchFamily="34" charset="0"/>
              </a:rPr>
              <a:t>forever.</a:t>
            </a:r>
            <a:r>
              <a:rPr lang="en-US" sz="1800" dirty="0">
                <a:effectLst/>
                <a:latin typeface="Calibri" panose="020F0502020204030204" pitchFamily="34" charset="0"/>
                <a:ea typeface="Aptos" panose="020B0004020202020204" pitchFamily="34" charset="0"/>
                <a:cs typeface="Aptos" panose="020B0004020202020204" pitchFamily="34" charset="0"/>
              </a:rPr>
              <a:t> </a:t>
            </a:r>
          </a:p>
          <a:p>
            <a:pPr marL="0" marR="0">
              <a:buNone/>
            </a:pPr>
            <a:endParaRPr lang="en-US" sz="900" dirty="0">
              <a:effectLst/>
              <a:latin typeface="Calibri" panose="020F0502020204030204" pitchFamily="34" charset="0"/>
              <a:ea typeface="Aptos" panose="020B0004020202020204" pitchFamily="34" charset="0"/>
              <a:cs typeface="Aptos" panose="020B0004020202020204" pitchFamily="34" charset="0"/>
            </a:endParaRPr>
          </a:p>
          <a:p>
            <a:r>
              <a:rPr lang="en-US" dirty="0">
                <a:latin typeface="Calibri" panose="020F0502020204030204" pitchFamily="34" charset="0"/>
                <a:ea typeface="Aptos" panose="020B0004020202020204" pitchFamily="34" charset="0"/>
                <a:cs typeface="Aptos" panose="020B0004020202020204" pitchFamily="34" charset="0"/>
              </a:rPr>
              <a:t>	There are very limited deferral options with strict guidelines; but this is something that you would need to 	discuss with HR and the NJ Division of Pensions and Benefits.</a:t>
            </a:r>
            <a:endParaRPr lang="en-US" dirty="0">
              <a:latin typeface="Aptos" panose="020B0004020202020204" pitchFamily="34" charset="0"/>
              <a:ea typeface="Aptos" panose="020B0004020202020204" pitchFamily="34" charset="0"/>
              <a:cs typeface="Aptos" panose="020B0004020202020204" pitchFamily="34" charset="0"/>
            </a:endParaRPr>
          </a:p>
          <a:p>
            <a:pPr marL="0" marR="0">
              <a:buNone/>
            </a:pPr>
            <a:endParaRPr lang="en-US" sz="1000" dirty="0">
              <a:effectLst/>
              <a:latin typeface="Calibri" panose="020F0502020204030204" pitchFamily="34" charset="0"/>
              <a:ea typeface="Aptos" panose="020B0004020202020204" pitchFamily="34" charset="0"/>
              <a:cs typeface="Aptos" panose="020B0004020202020204" pitchFamily="34" charset="0"/>
            </a:endParaRPr>
          </a:p>
          <a:p>
            <a:pPr marL="0" marR="0">
              <a:buNone/>
            </a:pPr>
            <a:r>
              <a:rPr lang="en-US" sz="1800" dirty="0">
                <a:effectLst/>
                <a:latin typeface="Calibri" panose="020F0502020204030204" pitchFamily="34" charset="0"/>
                <a:ea typeface="Aptos" panose="020B0004020202020204" pitchFamily="34" charset="0"/>
                <a:cs typeface="Aptos" panose="020B0004020202020204" pitchFamily="34" charset="0"/>
              </a:rPr>
              <a:t>For ABP</a:t>
            </a:r>
            <a:r>
              <a:rPr lang="en-US" dirty="0">
                <a:latin typeface="Calibri" panose="020F0502020204030204" pitchFamily="34" charset="0"/>
                <a:ea typeface="Aptos" panose="020B0004020202020204" pitchFamily="34" charset="0"/>
                <a:cs typeface="Aptos" panose="020B0004020202020204" pitchFamily="34" charset="0"/>
              </a:rPr>
              <a:t>: Y</a:t>
            </a:r>
            <a:r>
              <a:rPr lang="en-US" sz="1800" dirty="0">
                <a:effectLst/>
                <a:latin typeface="Calibri" panose="020F0502020204030204" pitchFamily="34" charset="0"/>
                <a:ea typeface="Aptos" panose="020B0004020202020204" pitchFamily="34" charset="0"/>
                <a:cs typeface="Aptos" panose="020B0004020202020204" pitchFamily="34" charset="0"/>
              </a:rPr>
              <a:t>ou also must take a minimum one time $1,000 distribution from your retirement benefits plan 		(not to be confused with the RMD when you turn 73), otherwise you incur financial penalties. </a:t>
            </a:r>
          </a:p>
          <a:p>
            <a:pPr marL="0" marR="0">
              <a:buNone/>
            </a:pPr>
            <a:r>
              <a:rPr lang="en-US" dirty="0">
                <a:latin typeface="Calibri" panose="020F0502020204030204" pitchFamily="34" charset="0"/>
                <a:ea typeface="Aptos" panose="020B0004020202020204" pitchFamily="34" charset="0"/>
                <a:cs typeface="Aptos" panose="020B0004020202020204" pitchFamily="34" charset="0"/>
              </a:rPr>
              <a:t>	For those eligible (i.e. Professional Staff) this triggers the process for payout of your sick leave benefit.</a:t>
            </a:r>
          </a:p>
          <a:p>
            <a:pPr marL="0" marR="0">
              <a:buNone/>
            </a:pPr>
            <a:endParaRPr lang="en-US" sz="800" dirty="0">
              <a:effectLst/>
              <a:latin typeface="Calibri" panose="020F0502020204030204" pitchFamily="34" charset="0"/>
              <a:ea typeface="Aptos" panose="020B0004020202020204" pitchFamily="34" charset="0"/>
              <a:cs typeface="Aptos" panose="020B0004020202020204" pitchFamily="34" charset="0"/>
            </a:endParaRPr>
          </a:p>
          <a:p>
            <a:pPr marL="0" marR="0">
              <a:buNone/>
            </a:pPr>
            <a:r>
              <a:rPr lang="en-US" dirty="0">
                <a:latin typeface="Calibri" panose="020F0502020204030204" pitchFamily="34" charset="0"/>
                <a:ea typeface="Aptos" panose="020B0004020202020204" pitchFamily="34" charset="0"/>
                <a:cs typeface="Aptos" panose="020B0004020202020204" pitchFamily="34" charset="0"/>
              </a:rPr>
              <a:t>For PERS: Begin payout, as costs will be deduced for your health care selection (Review this with HR).</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a:buNone/>
            </a:pPr>
            <a:endParaRPr lang="en-US" dirty="0">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2852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98352-6200-DA45-8769-B884AA6B3852}"/>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E9E425D7-8913-B536-329A-5CDA4FC1AD66}"/>
              </a:ext>
            </a:extLst>
          </p:cNvPr>
          <p:cNvSpPr>
            <a:spLocks noGrp="1" noChangeArrowheads="1"/>
          </p:cNvSpPr>
          <p:nvPr>
            <p:ph type="ctrTitle"/>
          </p:nvPr>
        </p:nvSpPr>
        <p:spPr>
          <a:xfrm>
            <a:off x="393290" y="2111277"/>
            <a:ext cx="11434916" cy="3630761"/>
          </a:xfrm>
        </p:spPr>
        <p:txBody>
          <a:bodyPr rtlCol="0">
            <a:normAutofit/>
          </a:bodyPr>
          <a:lstStyle/>
          <a:p>
            <a:pPr>
              <a:defRPr/>
            </a:pP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6C44BA89-AE1E-F94F-8611-A9D6936BB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DCBBB7AC-CA03-D6B1-243A-5F15FFB887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6</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1F3D7242-B537-706C-D7BF-9F54281D5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8" name="TextBox 7">
            <a:extLst>
              <a:ext uri="{FF2B5EF4-FFF2-40B4-BE49-F238E27FC236}">
                <a16:creationId xmlns:a16="http://schemas.microsoft.com/office/drawing/2014/main" id="{1A3E5285-B513-B7F8-9800-80918BD1E057}"/>
              </a:ext>
            </a:extLst>
          </p:cNvPr>
          <p:cNvSpPr txBox="1"/>
          <p:nvPr/>
        </p:nvSpPr>
        <p:spPr>
          <a:xfrm>
            <a:off x="2507225" y="638908"/>
            <a:ext cx="6538452" cy="954107"/>
          </a:xfrm>
          <a:prstGeom prst="rect">
            <a:avLst/>
          </a:prstGeom>
          <a:noFill/>
        </p:spPr>
        <p:txBody>
          <a:bodyPr wrap="square" rtlCol="0">
            <a:spAutoFit/>
          </a:bodyPr>
          <a:lstStyle/>
          <a:p>
            <a:pPr algn="ctr"/>
            <a:r>
              <a:rPr lang="en-US" sz="2800" dirty="0"/>
              <a:t>Health Benefits at Retirement</a:t>
            </a:r>
          </a:p>
          <a:p>
            <a:pPr algn="ctr"/>
            <a:r>
              <a:rPr lang="en-US" sz="2800" dirty="0"/>
              <a:t>Audit of Service Credit </a:t>
            </a:r>
          </a:p>
        </p:txBody>
      </p:sp>
      <p:sp>
        <p:nvSpPr>
          <p:cNvPr id="4" name="TextBox 3">
            <a:extLst>
              <a:ext uri="{FF2B5EF4-FFF2-40B4-BE49-F238E27FC236}">
                <a16:creationId xmlns:a16="http://schemas.microsoft.com/office/drawing/2014/main" id="{E63206CC-A3F0-ED60-D88C-F42B74AA467C}"/>
              </a:ext>
            </a:extLst>
          </p:cNvPr>
          <p:cNvSpPr txBox="1"/>
          <p:nvPr/>
        </p:nvSpPr>
        <p:spPr>
          <a:xfrm>
            <a:off x="462117" y="2168680"/>
            <a:ext cx="10933472" cy="2862322"/>
          </a:xfrm>
          <a:prstGeom prst="rect">
            <a:avLst/>
          </a:prstGeom>
          <a:noFill/>
        </p:spPr>
        <p:txBody>
          <a:bodyPr wrap="square">
            <a:spAutoFit/>
          </a:bodyPr>
          <a:lstStyle/>
          <a:p>
            <a:pPr marL="0" marR="0">
              <a:buNone/>
            </a:pPr>
            <a:r>
              <a:rPr lang="en-US" dirty="0">
                <a:latin typeface="Calibri" panose="020F0502020204030204" pitchFamily="34" charset="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Contact:</a:t>
            </a:r>
          </a:p>
          <a:p>
            <a:pPr marL="0" marR="0">
              <a:buNone/>
            </a:pPr>
            <a:r>
              <a:rPr lang="en-US" sz="1800" u="sng" dirty="0">
                <a:solidFill>
                  <a:srgbClr val="000000"/>
                </a:solidFill>
                <a:effectLst/>
                <a:latin typeface="Calibri" panose="020F0502020204030204" pitchFamily="34" charset="0"/>
                <a:ea typeface="Aptos" panose="020B0004020202020204" pitchFamily="34" charset="0"/>
                <a:cs typeface="Aptos" panose="020B0004020202020204" pitchFamily="34" charset="0"/>
                <a:hlinkClick r:id="rId6"/>
              </a:rPr>
              <a:t>www.state.nj.us/treasury/pensions</a:t>
            </a:r>
            <a:endParaRPr lang="en-US" sz="1800" u="sng" dirty="0">
              <a:solidFill>
                <a:srgbClr val="000000"/>
              </a:solidFill>
              <a:effectLst/>
              <a:latin typeface="Calibri" panose="020F0502020204030204" pitchFamily="34" charset="0"/>
              <a:ea typeface="Aptos" panose="020B0004020202020204" pitchFamily="34" charset="0"/>
              <a:cs typeface="Aptos" panose="020B0004020202020204" pitchFamily="34" charset="0"/>
            </a:endParaRPr>
          </a:p>
          <a:p>
            <a:pPr marL="0" marR="0">
              <a:buNone/>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Fax a letter to NJ Division of Pensions and Benefits at 609 777-0479 requesting an “Audit of Service Credit.” </a:t>
            </a:r>
          </a:p>
          <a:p>
            <a:pPr marL="0" marR="0">
              <a:buNone/>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In the letter:</a:t>
            </a:r>
          </a:p>
          <a:p>
            <a:pPr marL="0" marR="0">
              <a:buNone/>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	state your name</a:t>
            </a:r>
          </a:p>
          <a:p>
            <a:pPr marL="0" marR="0">
              <a:buNone/>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 	retirement date (It’s not binding, so pick a reasonable date)</a:t>
            </a:r>
          </a:p>
          <a:p>
            <a:pPr marL="0" marR="0">
              <a:buNone/>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	your Social Security number, ABP or PERS number. </a:t>
            </a:r>
          </a:p>
          <a:p>
            <a:pPr marL="0" marR="0">
              <a:buNone/>
            </a:pP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This will be used to determine the 25 years of service for the calculation of medical benefits in retirement.</a:t>
            </a:r>
          </a:p>
          <a:p>
            <a:pPr marL="0" marR="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u="sng" dirty="0">
                <a:solidFill>
                  <a:srgbClr val="000000"/>
                </a:solidFill>
                <a:effectLst/>
                <a:latin typeface="Calibri" panose="020F0502020204030204" pitchFamily="34" charset="0"/>
                <a:ea typeface="Aptos" panose="020B0004020202020204" pitchFamily="34" charset="0"/>
                <a:cs typeface="Aptos" panose="020B0004020202020204" pitchFamily="34" charset="0"/>
              </a:rPr>
              <a:t>Call</a:t>
            </a:r>
            <a:r>
              <a:rPr lang="en-US"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  Phone Number: 609-292-7524</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B1E0770E-44BE-C316-AFDE-9702CD1D5D2F}"/>
              </a:ext>
            </a:extLst>
          </p:cNvPr>
          <p:cNvSpPr txBox="1"/>
          <p:nvPr/>
        </p:nvSpPr>
        <p:spPr>
          <a:xfrm>
            <a:off x="462117" y="1715505"/>
            <a:ext cx="11434915" cy="369332"/>
          </a:xfrm>
          <a:prstGeom prst="rect">
            <a:avLst/>
          </a:prstGeom>
          <a:noFill/>
        </p:spPr>
        <p:txBody>
          <a:bodyPr wrap="square" rtlCol="0">
            <a:spAutoFit/>
          </a:bodyPr>
          <a:lstStyle/>
          <a:p>
            <a:r>
              <a:rPr lang="en-US" u="sng" dirty="0"/>
              <a:t>Meet</a:t>
            </a:r>
            <a:r>
              <a:rPr lang="en-US" dirty="0"/>
              <a:t> with HR for a review of what’s on file with Rowan.  </a:t>
            </a:r>
            <a:r>
              <a:rPr lang="en-US" sz="1600" dirty="0"/>
              <a:t>Contact information at the conclusion of the slide show.</a:t>
            </a:r>
          </a:p>
        </p:txBody>
      </p:sp>
      <p:sp>
        <p:nvSpPr>
          <p:cNvPr id="7" name="TextBox 6">
            <a:extLst>
              <a:ext uri="{FF2B5EF4-FFF2-40B4-BE49-F238E27FC236}">
                <a16:creationId xmlns:a16="http://schemas.microsoft.com/office/drawing/2014/main" id="{FC77A466-2ED2-2E8C-5ECC-56E12BBB1B0E}"/>
              </a:ext>
            </a:extLst>
          </p:cNvPr>
          <p:cNvSpPr txBox="1"/>
          <p:nvPr/>
        </p:nvSpPr>
        <p:spPr>
          <a:xfrm>
            <a:off x="3190475" y="5045149"/>
            <a:ext cx="5740610" cy="1200329"/>
          </a:xfrm>
          <a:prstGeom prst="rect">
            <a:avLst/>
          </a:prstGeom>
          <a:noFill/>
        </p:spPr>
        <p:txBody>
          <a:bodyPr wrap="none" rtlCol="0">
            <a:spAutoFit/>
          </a:bodyPr>
          <a:lstStyle/>
          <a:p>
            <a:r>
              <a:rPr lang="en-US" dirty="0"/>
              <a:t> </a:t>
            </a:r>
          </a:p>
          <a:p>
            <a:r>
              <a:rPr lang="en-US" dirty="0"/>
              <a:t>Some people may be able to purchase service credit. </a:t>
            </a:r>
          </a:p>
          <a:p>
            <a:r>
              <a:rPr lang="en-US" dirty="0"/>
              <a:t>Please read Fact Sheet 01 for more information.   </a:t>
            </a:r>
            <a:r>
              <a:rPr lang="en-US" b="1" u="sng" dirty="0">
                <a:hlinkClick r:id="rId7"/>
              </a:rPr>
              <a:t> fact01</a:t>
            </a:r>
            <a:endParaRPr lang="en-US" dirty="0"/>
          </a:p>
          <a:p>
            <a:r>
              <a:rPr lang="en-US" dirty="0"/>
              <a:t> </a:t>
            </a:r>
          </a:p>
        </p:txBody>
      </p:sp>
    </p:spTree>
    <p:extLst>
      <p:ext uri="{BB962C8B-B14F-4D97-AF65-F5344CB8AC3E}">
        <p14:creationId xmlns:p14="http://schemas.microsoft.com/office/powerpoint/2010/main" val="141100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7AD9-6DC2-2739-6CD6-4E518940D635}"/>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358C2205-D905-23D6-1D6D-1A3D3E8E1063}"/>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2219F965-267A-443B-B26B-A9EDE0BBF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1E6AB39D-CD3B-15BE-C3AD-F777C16D05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7</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4022D870-8A57-660B-B64E-84CF8DE67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6" name="TextBox 5">
            <a:extLst>
              <a:ext uri="{FF2B5EF4-FFF2-40B4-BE49-F238E27FC236}">
                <a16:creationId xmlns:a16="http://schemas.microsoft.com/office/drawing/2014/main" id="{323B27DD-C899-D34E-F5D5-18C2EF7CDDDF}"/>
              </a:ext>
            </a:extLst>
          </p:cNvPr>
          <p:cNvSpPr txBox="1"/>
          <p:nvPr/>
        </p:nvSpPr>
        <p:spPr>
          <a:xfrm>
            <a:off x="167148" y="2138797"/>
            <a:ext cx="11749549" cy="3170099"/>
          </a:xfrm>
          <a:prstGeom prst="rect">
            <a:avLst/>
          </a:prstGeom>
          <a:noFill/>
        </p:spPr>
        <p:txBody>
          <a:bodyPr wrap="square">
            <a:spAutoFit/>
          </a:bodyPr>
          <a:lstStyle/>
          <a:p>
            <a:r>
              <a:rPr lang="en-US" sz="2000" dirty="0"/>
              <a:t>Active medical, prescription drug, and dental coverage continues to end of retirement month.</a:t>
            </a:r>
          </a:p>
          <a:p>
            <a:r>
              <a:rPr lang="en-US" sz="2000" dirty="0"/>
              <a:t> </a:t>
            </a:r>
          </a:p>
          <a:p>
            <a:r>
              <a:rPr lang="en-US" sz="2000" dirty="0"/>
              <a:t>▪ Retiree health benefits begin the first day of the month following retirement </a:t>
            </a:r>
          </a:p>
          <a:p>
            <a:r>
              <a:rPr lang="en-US" sz="2000" dirty="0"/>
              <a:t>	For January 1 retirement </a:t>
            </a:r>
            <a:r>
              <a:rPr lang="en-US" sz="2000" b="1" i="1" u="sng" dirty="0"/>
              <a:t>example:</a:t>
            </a:r>
          </a:p>
          <a:p>
            <a:r>
              <a:rPr lang="en-US" sz="2000" dirty="0"/>
              <a:t>	     *Active employee health (Medical &amp; Prescription) and dental benefits will end January 31 </a:t>
            </a:r>
          </a:p>
          <a:p>
            <a:r>
              <a:rPr lang="en-US" sz="2000" dirty="0"/>
              <a:t>	     *Retiree health (Medical &amp; Prescription) and dental benefits will begin February 1</a:t>
            </a:r>
          </a:p>
          <a:p>
            <a:endParaRPr lang="en-US" sz="2000" dirty="0"/>
          </a:p>
          <a:p>
            <a:r>
              <a:rPr lang="en-US" sz="2000" dirty="0"/>
              <a:t> ▪ If not electing health insurance coverage, be sure to decline/waive via </a:t>
            </a:r>
            <a:r>
              <a:rPr lang="en-US" sz="2000" b="1" dirty="0"/>
              <a:t>mynjbenefitshub.nj.gov</a:t>
            </a:r>
          </a:p>
          <a:p>
            <a:r>
              <a:rPr lang="en-US" sz="2000" dirty="0"/>
              <a:t>          (</a:t>
            </a:r>
            <a:r>
              <a:rPr lang="en-US" sz="2000" u="sng" dirty="0"/>
              <a:t>Note rules regarding this </a:t>
            </a:r>
            <a:r>
              <a:rPr lang="en-US" sz="2000" dirty="0"/>
              <a:t>as some options, including missed deadlines, forfeit your benefit </a:t>
            </a:r>
            <a:r>
              <a:rPr lang="en-US" sz="2000" b="1" i="1" u="sng" dirty="0"/>
              <a:t>forever</a:t>
            </a:r>
            <a:r>
              <a:rPr lang="en-US" sz="2000" dirty="0"/>
              <a:t>.)</a:t>
            </a:r>
          </a:p>
          <a:p>
            <a:r>
              <a:rPr lang="en-US" sz="2000" dirty="0"/>
              <a:t>	                                      Please include this is your discussions with HR.</a:t>
            </a:r>
          </a:p>
        </p:txBody>
      </p:sp>
      <p:sp>
        <p:nvSpPr>
          <p:cNvPr id="8" name="TextBox 7">
            <a:extLst>
              <a:ext uri="{FF2B5EF4-FFF2-40B4-BE49-F238E27FC236}">
                <a16:creationId xmlns:a16="http://schemas.microsoft.com/office/drawing/2014/main" id="{EFE8839E-9DFC-7172-2BEB-428567C2ED67}"/>
              </a:ext>
            </a:extLst>
          </p:cNvPr>
          <p:cNvSpPr txBox="1"/>
          <p:nvPr/>
        </p:nvSpPr>
        <p:spPr>
          <a:xfrm>
            <a:off x="2399070" y="924115"/>
            <a:ext cx="6538452" cy="954107"/>
          </a:xfrm>
          <a:prstGeom prst="rect">
            <a:avLst/>
          </a:prstGeom>
          <a:noFill/>
        </p:spPr>
        <p:txBody>
          <a:bodyPr wrap="square" rtlCol="0">
            <a:spAutoFit/>
          </a:bodyPr>
          <a:lstStyle/>
          <a:p>
            <a:pPr algn="ctr"/>
            <a:r>
              <a:rPr lang="en-US" sz="2800" dirty="0"/>
              <a:t>Health Benefits at Retirement</a:t>
            </a:r>
          </a:p>
          <a:p>
            <a:pPr algn="ctr"/>
            <a:r>
              <a:rPr lang="en-US" sz="2800" dirty="0"/>
              <a:t>General Info</a:t>
            </a:r>
          </a:p>
        </p:txBody>
      </p:sp>
    </p:spTree>
    <p:extLst>
      <p:ext uri="{BB962C8B-B14F-4D97-AF65-F5344CB8AC3E}">
        <p14:creationId xmlns:p14="http://schemas.microsoft.com/office/powerpoint/2010/main" val="201142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704F8-E8F6-1055-C440-668C9857B99C}"/>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CBB249E0-352C-18B3-CB66-4D11EE5D3276}"/>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5B5EA73A-F553-DA0E-2CE7-91EE4AF7D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C63C5825-8F5D-2831-2267-85A501EFF4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8</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F0259C84-5350-4074-99DF-1B3435674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sp>
        <p:nvSpPr>
          <p:cNvPr id="4" name="TextBox 3">
            <a:extLst>
              <a:ext uri="{FF2B5EF4-FFF2-40B4-BE49-F238E27FC236}">
                <a16:creationId xmlns:a16="http://schemas.microsoft.com/office/drawing/2014/main" id="{EDA8AC35-D473-D3CC-E737-65F4E0C04700}"/>
              </a:ext>
            </a:extLst>
          </p:cNvPr>
          <p:cNvSpPr txBox="1"/>
          <p:nvPr/>
        </p:nvSpPr>
        <p:spPr>
          <a:xfrm>
            <a:off x="2445774" y="1573373"/>
            <a:ext cx="7757652" cy="1754326"/>
          </a:xfrm>
          <a:prstGeom prst="rect">
            <a:avLst/>
          </a:prstGeom>
          <a:noFill/>
        </p:spPr>
        <p:txBody>
          <a:bodyPr wrap="square">
            <a:spAutoFit/>
          </a:bodyPr>
          <a:lstStyle/>
          <a:p>
            <a:r>
              <a:rPr lang="en-US" dirty="0"/>
              <a:t>Everyone now needs to have a Benefit Solver account</a:t>
            </a:r>
          </a:p>
          <a:p>
            <a:endParaRPr lang="en-US" dirty="0"/>
          </a:p>
          <a:p>
            <a:r>
              <a:rPr lang="en-US" dirty="0"/>
              <a:t>Navigate to mynjbenefitshub.nj.gov and click Register </a:t>
            </a:r>
          </a:p>
          <a:p>
            <a:r>
              <a:rPr lang="en-US" dirty="0"/>
              <a:t>	• Enter your Social Security Number and Date of Birth </a:t>
            </a:r>
          </a:p>
          <a:p>
            <a:r>
              <a:rPr lang="en-US" dirty="0"/>
              <a:t>	• The Company Key is SHBP/SEHBP </a:t>
            </a:r>
          </a:p>
          <a:p>
            <a:r>
              <a:rPr lang="en-US" dirty="0"/>
              <a:t>	• Once registered, Login using your username and password</a:t>
            </a:r>
          </a:p>
        </p:txBody>
      </p:sp>
      <p:sp>
        <p:nvSpPr>
          <p:cNvPr id="5" name="TextBox 4">
            <a:extLst>
              <a:ext uri="{FF2B5EF4-FFF2-40B4-BE49-F238E27FC236}">
                <a16:creationId xmlns:a16="http://schemas.microsoft.com/office/drawing/2014/main" id="{DA84F60F-43BD-FF80-4A18-20390BD64889}"/>
              </a:ext>
            </a:extLst>
          </p:cNvPr>
          <p:cNvSpPr txBox="1"/>
          <p:nvPr/>
        </p:nvSpPr>
        <p:spPr>
          <a:xfrm>
            <a:off x="3490451" y="522060"/>
            <a:ext cx="4326193" cy="584775"/>
          </a:xfrm>
          <a:prstGeom prst="rect">
            <a:avLst/>
          </a:prstGeom>
          <a:noFill/>
        </p:spPr>
        <p:txBody>
          <a:bodyPr wrap="square" rtlCol="0">
            <a:spAutoFit/>
          </a:bodyPr>
          <a:lstStyle/>
          <a:p>
            <a:pPr algn="ctr"/>
            <a:r>
              <a:rPr lang="en-US" sz="3200" dirty="0"/>
              <a:t>mynjbenefitshub.nj.gov</a:t>
            </a:r>
          </a:p>
        </p:txBody>
      </p:sp>
      <p:sp>
        <p:nvSpPr>
          <p:cNvPr id="6" name="TextBox 5">
            <a:extLst>
              <a:ext uri="{FF2B5EF4-FFF2-40B4-BE49-F238E27FC236}">
                <a16:creationId xmlns:a16="http://schemas.microsoft.com/office/drawing/2014/main" id="{B5064A75-055D-1309-D407-0F29A3493928}"/>
              </a:ext>
            </a:extLst>
          </p:cNvPr>
          <p:cNvSpPr txBox="1"/>
          <p:nvPr/>
        </p:nvSpPr>
        <p:spPr>
          <a:xfrm>
            <a:off x="1683773" y="3721696"/>
            <a:ext cx="9674942" cy="923330"/>
          </a:xfrm>
          <a:prstGeom prst="rect">
            <a:avLst/>
          </a:prstGeom>
          <a:noFill/>
        </p:spPr>
        <p:txBody>
          <a:bodyPr wrap="square" rtlCol="0">
            <a:spAutoFit/>
          </a:bodyPr>
          <a:lstStyle/>
          <a:p>
            <a:r>
              <a:rPr lang="en-US" b="1" i="1" dirty="0"/>
              <a:t>NOTE: </a:t>
            </a:r>
            <a:r>
              <a:rPr lang="en-US" dirty="0"/>
              <a:t>When you first visit mynjbenefitshub.nj.gov, be sure to</a:t>
            </a:r>
          </a:p>
          <a:p>
            <a:r>
              <a:rPr lang="en-US" dirty="0"/>
              <a:t>	 update your contact information to get the latest information about your benefits.   </a:t>
            </a:r>
          </a:p>
          <a:p>
            <a:r>
              <a:rPr lang="en-US" dirty="0"/>
              <a:t>               You will also have the option to receive important notifications via text message.</a:t>
            </a:r>
          </a:p>
        </p:txBody>
      </p:sp>
      <p:sp>
        <p:nvSpPr>
          <p:cNvPr id="7" name="TextBox 6">
            <a:extLst>
              <a:ext uri="{FF2B5EF4-FFF2-40B4-BE49-F238E27FC236}">
                <a16:creationId xmlns:a16="http://schemas.microsoft.com/office/drawing/2014/main" id="{9D0C1742-0A74-0456-50BB-9811933F464D}"/>
              </a:ext>
            </a:extLst>
          </p:cNvPr>
          <p:cNvSpPr txBox="1"/>
          <p:nvPr/>
        </p:nvSpPr>
        <p:spPr>
          <a:xfrm>
            <a:off x="990601" y="4762024"/>
            <a:ext cx="10640958" cy="1754326"/>
          </a:xfrm>
          <a:prstGeom prst="rect">
            <a:avLst/>
          </a:prstGeom>
          <a:noFill/>
        </p:spPr>
        <p:txBody>
          <a:bodyPr wrap="square" rtlCol="0">
            <a:spAutoFit/>
          </a:bodyPr>
          <a:lstStyle/>
          <a:p>
            <a:r>
              <a:rPr lang="en-US" dirty="0">
                <a:hlinkClick r:id="rId5"/>
              </a:rPr>
              <a:t>https://www4.benefitsolver.com/benefits/BenefitSolverView?page_name=signon&amp;co_num=31756&amp;co_affid=stateofnewjersey</a:t>
            </a:r>
            <a:endParaRPr lang="en-US" dirty="0"/>
          </a:p>
          <a:p>
            <a:r>
              <a:rPr lang="en-US" dirty="0"/>
              <a:t>						Q&amp;A</a:t>
            </a:r>
          </a:p>
          <a:p>
            <a:r>
              <a:rPr lang="en-US" dirty="0"/>
              <a:t>		</a:t>
            </a:r>
            <a:r>
              <a:rPr lang="en-US" dirty="0">
                <a:hlinkClick r:id="rId6"/>
              </a:rPr>
              <a:t>https://www.nj.gov/treasury/pensions/documents/pdf/BenefitsolverRetireeQA.pdf</a:t>
            </a:r>
            <a:endParaRPr lang="en-US" dirty="0"/>
          </a:p>
          <a:p>
            <a:endParaRPr lang="en-US" dirty="0"/>
          </a:p>
          <a:p>
            <a:endParaRPr lang="en-US" dirty="0"/>
          </a:p>
        </p:txBody>
      </p:sp>
    </p:spTree>
    <p:extLst>
      <p:ext uri="{BB962C8B-B14F-4D97-AF65-F5344CB8AC3E}">
        <p14:creationId xmlns:p14="http://schemas.microsoft.com/office/powerpoint/2010/main" val="144552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8F79E-F975-A777-8A1B-4F47F2886087}"/>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B1D0E655-EA55-313F-8202-6DABE470C63F}"/>
              </a:ext>
            </a:extLst>
          </p:cNvPr>
          <p:cNvSpPr>
            <a:spLocks noGrp="1" noChangeArrowheads="1"/>
          </p:cNvSpPr>
          <p:nvPr>
            <p:ph type="ctrTitle"/>
          </p:nvPr>
        </p:nvSpPr>
        <p:spPr>
          <a:xfrm>
            <a:off x="2286000" y="2136776"/>
            <a:ext cx="8077200" cy="2282825"/>
          </a:xfrm>
        </p:spPr>
        <p:txBody>
          <a:bodyPr rtlCol="0">
            <a:normAutofit fontScale="90000"/>
          </a:bodyPr>
          <a:lstStyle/>
          <a:p>
            <a:pPr>
              <a:defRPr/>
            </a:pPr>
            <a:br>
              <a:rPr lang="en-US" sz="4900" b="1" dirty="0"/>
            </a:br>
            <a:br>
              <a:rPr lang="en-US" sz="4900" b="1" dirty="0"/>
            </a:br>
            <a:br>
              <a:rPr lang="en-US" sz="4900" b="1" dirty="0"/>
            </a:br>
            <a:br>
              <a:rPr lang="en-US" sz="3100" b="1" dirty="0"/>
            </a:br>
            <a:br>
              <a:rPr lang="en-US" sz="2800" b="1" dirty="0"/>
            </a:br>
            <a:br>
              <a:rPr lang="en-US" sz="2800" b="1" dirty="0"/>
            </a:br>
            <a:endParaRPr lang="en-US" sz="2800" b="1" dirty="0"/>
          </a:p>
        </p:txBody>
      </p:sp>
      <p:pic>
        <p:nvPicPr>
          <p:cNvPr id="4099" name="Picture 6" descr="ru_powerpoint_footer">
            <a:extLst>
              <a:ext uri="{FF2B5EF4-FFF2-40B4-BE49-F238E27FC236}">
                <a16:creationId xmlns:a16="http://schemas.microsoft.com/office/drawing/2014/main" id="{2F64DB56-B8E3-73A2-7808-A5C313561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2192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FA303F72-756A-787C-E394-875C9AA45B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fld id="{7368FAD1-A866-44CD-B0C6-98C85BF7F80B}" type="slidenum">
              <a:rPr lang="en-US" altLang="en-US" sz="1200">
                <a:solidFill>
                  <a:srgbClr val="898989"/>
                </a:solidFill>
              </a:rPr>
              <a:pPr>
                <a:spcBef>
                  <a:spcPct val="0"/>
                </a:spcBef>
                <a:buFontTx/>
                <a:buNone/>
              </a:pPr>
              <a:t>9</a:t>
            </a:fld>
            <a:endParaRPr lang="en-US" altLang="en-US" sz="1200" dirty="0">
              <a:solidFill>
                <a:srgbClr val="898989"/>
              </a:solidFill>
            </a:endParaRPr>
          </a:p>
        </p:txBody>
      </p:sp>
      <p:pic>
        <p:nvPicPr>
          <p:cNvPr id="3" name="Picture 2">
            <a:extLst>
              <a:ext uri="{FF2B5EF4-FFF2-40B4-BE49-F238E27FC236}">
                <a16:creationId xmlns:a16="http://schemas.microsoft.com/office/drawing/2014/main" id="{A3A5C214-834A-860E-A423-0EE054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85"/>
            <a:ext cx="2861778" cy="970603"/>
          </a:xfrm>
          <a:prstGeom prst="rect">
            <a:avLst/>
          </a:prstGeom>
        </p:spPr>
      </p:pic>
      <p:pic>
        <p:nvPicPr>
          <p:cNvPr id="4" name="Picture 3">
            <a:extLst>
              <a:ext uri="{FF2B5EF4-FFF2-40B4-BE49-F238E27FC236}">
                <a16:creationId xmlns:a16="http://schemas.microsoft.com/office/drawing/2014/main" id="{6C41FF2F-3982-B99F-7B95-13B512959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110" y="1055688"/>
            <a:ext cx="10852220" cy="4533660"/>
          </a:xfrm>
          <a:prstGeom prst="rect">
            <a:avLst/>
          </a:prstGeom>
        </p:spPr>
      </p:pic>
      <p:sp>
        <p:nvSpPr>
          <p:cNvPr id="5" name="TextBox 4">
            <a:extLst>
              <a:ext uri="{FF2B5EF4-FFF2-40B4-BE49-F238E27FC236}">
                <a16:creationId xmlns:a16="http://schemas.microsoft.com/office/drawing/2014/main" id="{0B83C9F3-4D43-687F-C865-AC5EFDAB3568}"/>
              </a:ext>
            </a:extLst>
          </p:cNvPr>
          <p:cNvSpPr txBox="1"/>
          <p:nvPr/>
        </p:nvSpPr>
        <p:spPr>
          <a:xfrm>
            <a:off x="2378109" y="5492641"/>
            <a:ext cx="7435781" cy="646331"/>
          </a:xfrm>
          <a:prstGeom prst="rect">
            <a:avLst/>
          </a:prstGeom>
          <a:noFill/>
        </p:spPr>
        <p:txBody>
          <a:bodyPr wrap="square" rtlCol="0">
            <a:spAutoFit/>
          </a:bodyPr>
          <a:lstStyle/>
          <a:p>
            <a:r>
              <a:rPr lang="en-US" dirty="0">
                <a:hlinkClick r:id="rId6"/>
              </a:rPr>
              <a:t>https://www4.benefitsolver.com/benefits/BenefitSolverView?page_name=signon&amp;co_num=31756&amp;co_affid=stateofnewjersey</a:t>
            </a:r>
            <a:endParaRPr lang="en-US" dirty="0"/>
          </a:p>
        </p:txBody>
      </p:sp>
    </p:spTree>
    <p:extLst>
      <p:ext uri="{BB962C8B-B14F-4D97-AF65-F5344CB8AC3E}">
        <p14:creationId xmlns:p14="http://schemas.microsoft.com/office/powerpoint/2010/main" val="2196654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775</TotalTime>
  <Words>3192</Words>
  <Application>Microsoft Office PowerPoint</Application>
  <PresentationFormat>Widescreen</PresentationFormat>
  <Paragraphs>324</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Garamond</vt:lpstr>
      <vt:lpstr>Wingdings</vt:lpstr>
      <vt:lpstr>Office Theme</vt:lpstr>
      <vt:lpstr>      </vt:lpstr>
      <vt:lpstr>      </vt:lpstr>
      <vt:lpstr>    </vt:lpstr>
      <vt:lpstr>Retirees who are Healthcare Eligible in Retirement</vt:lpstr>
      <vt:lpstr>      </vt:lpstr>
      <vt:lpstr>    </vt:lpstr>
      <vt:lpstr>      </vt:lpstr>
      <vt:lpstr>      </vt:lpstr>
      <vt:lpstr>      </vt:lpstr>
      <vt:lpstr>      </vt:lpstr>
      <vt:lpstr>      </vt:lpstr>
      <vt:lpstr>      </vt:lpstr>
      <vt:lpstr>      </vt:lpstr>
      <vt:lpstr>No contributions required for selective Retired Group State Health Benefits or any of the approved HMO Plans, shall not have to contribute to the cost of any premium for health insurance coverage.   If electing Aetna Freedom 10 or NJ Direct 10, contributions required for Retired Group State Health Benefits:   Rates for retirees shall pay 25% of the premium cost of their coverage:    https://nj.gov/treasury/pensions/documents/hb/oe2026/hr0744.pdf  Employees in this group shall receive Medicare Part B reimbursement after retirement up to a cap of $46.10 per month per eligible employee and the employee’s spouse.*</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lpstr>      </vt:lpstr>
      <vt:lpstr>      </vt:lpstr>
      <vt:lpstr>     </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Siefring, Karen</dc:creator>
  <cp:lastModifiedBy>Lightfoot, Diane G.</cp:lastModifiedBy>
  <cp:revision>18</cp:revision>
  <dcterms:created xsi:type="dcterms:W3CDTF">2026-04-03T15:44:26Z</dcterms:created>
  <dcterms:modified xsi:type="dcterms:W3CDTF">2026-04-13T16:09:11Z</dcterms:modified>
</cp:coreProperties>
</file>